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nformance="transitional">
  <p:sldMasterIdLst>
    <p:sldMasterId id="2147483648" r:id="rId1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7" r:id="rId10"/>
    <p:sldId id="268" r:id="rId11"/>
    <p:sldId id="269" r:id="rId12"/>
    <p:sldId id="262" r:id="rId13"/>
    <p:sldId id="263" r:id="rId14"/>
    <p:sldId id="264" r:id="rId15"/>
    <p:sldId id="265" r:id="rId16"/>
    <p:sldId id="266" r:id="rId17"/>
  </p:sldIdLst>
  <p:sldSz cx="9144000" cy="5143500"/>
  <p:notesSz cx="6858000" cy="9144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13.png"/><Relationship Id="rId7" Type="http://schemas.openxmlformats.org/officeDocument/2006/relationships/image" Target="../media/image28.png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4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9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2.png"/><Relationship Id="rId7" Type="http://schemas.openxmlformats.org/officeDocument/2006/relationships/image" Target="../media/image51.png"/><Relationship Id="rId6" Type="http://schemas.openxmlformats.org/officeDocument/2006/relationships/image" Target="../media/image50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3" Type="http://schemas.openxmlformats.org/officeDocument/2006/relationships/image" Target="../media/image9.png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9" Type="http://schemas.openxmlformats.org/officeDocument/2006/relationships/image" Target="../media/image24.png"/><Relationship Id="rId18" Type="http://schemas.openxmlformats.org/officeDocument/2006/relationships/image" Target="../media/image23.pn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15" Type="http://schemas.openxmlformats.org/officeDocument/2006/relationships/image" Target="../media/image20.png"/><Relationship Id="rId14" Type="http://schemas.openxmlformats.org/officeDocument/2006/relationships/image" Target="../media/image19.png"/><Relationship Id="rId13" Type="http://schemas.openxmlformats.org/officeDocument/2006/relationships/image" Target="../media/image18.png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28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9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688" y="1257432"/>
            <a:ext cx="3019611" cy="30288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176" y="1262035"/>
            <a:ext cx="2135822" cy="21266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871" y="1496792"/>
            <a:ext cx="1330286" cy="13302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900" y="765764"/>
            <a:ext cx="679307" cy="649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38237" y="-1352550"/>
            <a:ext cx="3433762" cy="31289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4140948"/>
            <a:ext cx="3176587" cy="34194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560" y="1877060"/>
            <a:ext cx="5476240" cy="16992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sz="3600" b="1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嘉祥县万张街道2022年政府信息公开工作年度报告</a:t>
            </a:r>
            <a:r>
              <a:rPr lang="zh-CN" altLang="zh-CN" sz="3600" b="1">
                <a:solidFill>
                  <a:schemeClr val="accent5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解读</a:t>
            </a:r>
            <a:endParaRPr lang="zh-CN" altLang="zh-CN" sz="3600" b="1">
              <a:solidFill>
                <a:schemeClr val="accent5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0000">
            <a:off x="4736401" y="635317"/>
            <a:ext cx="999451" cy="10033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0000">
            <a:off x="3958447" y="1997868"/>
            <a:ext cx="1237267" cy="12420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3255121" y="3475339"/>
            <a:ext cx="1075233" cy="10794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04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9284" y="435530"/>
            <a:ext cx="3615220" cy="80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4011501" y="2049303"/>
            <a:ext cx="1138902" cy="11389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16609" y="2198227"/>
            <a:ext cx="2498322" cy="22669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sz="93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2022年未收到行政复议</a:t>
            </a:r>
            <a:endParaRPr sz="93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76223" y="1768316"/>
            <a:ext cx="1796725" cy="42992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68000"/>
              </a:lnSpc>
            </a:pPr>
            <a:r>
              <a:rPr sz="155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行政复议</a:t>
            </a:r>
            <a:endParaRPr sz="155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532024" y="3462147"/>
            <a:ext cx="2987896" cy="22669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93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2022年未收到行政诉讼</a:t>
            </a:r>
            <a:endParaRPr sz="93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32024" y="3023901"/>
            <a:ext cx="1831578" cy="43826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8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行政诉讼</a:t>
            </a:r>
            <a:endParaRPr sz="158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0861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489" y="4098559"/>
            <a:ext cx="2979392" cy="3207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05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284" y="435530"/>
            <a:ext cx="3960421" cy="4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540" y="2508250"/>
            <a:ext cx="4755515" cy="18535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746" y="987615"/>
            <a:ext cx="4763564" cy="13001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2109247" y="1533001"/>
            <a:ext cx="625273" cy="6252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2198846" y="1519475"/>
            <a:ext cx="485006" cy="48688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54555" y="1563370"/>
            <a:ext cx="527050" cy="39243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28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28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2098643" y="3377898"/>
            <a:ext cx="625273" cy="62527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2168794" y="3455812"/>
            <a:ext cx="485006" cy="48688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54555" y="3525520"/>
            <a:ext cx="542290" cy="39243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28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228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87675" y="1404620"/>
            <a:ext cx="3950970" cy="6515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indent="0" algn="l" fontAlgn="auto">
              <a:lnSpc>
                <a:spcPct val="100000"/>
              </a:lnSpc>
            </a:pPr>
            <a:r>
              <a:rPr lang="en-US" sz="12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</a:t>
            </a:r>
            <a:r>
              <a:rPr lang="en-US" sz="9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</a:t>
            </a:r>
            <a:r>
              <a:rPr sz="1200" b="1" kern="8000" spc="160">
                <a:solidFill>
                  <a:srgbClr val="0D1833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</a:rPr>
              <a:t>（一）政府信息公开信息化建设水平不高，方式方法简单。</a:t>
            </a:r>
            <a:endParaRPr sz="1200" b="1" kern="8000" spc="160">
              <a:solidFill>
                <a:srgbClr val="0D1833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pPr indent="0" algn="l" fontAlgn="auto">
              <a:lnSpc>
                <a:spcPct val="100000"/>
              </a:lnSpc>
            </a:pPr>
            <a:r>
              <a:rPr sz="1200" b="1" kern="8000" spc="160">
                <a:solidFill>
                  <a:srgbClr val="0D1833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</a:rPr>
              <a:t>（二）专门从事政府信息公开工作人员不足，业务水平不够高。</a:t>
            </a:r>
            <a:endParaRPr sz="1200" b="1" kern="8000" spc="160">
              <a:solidFill>
                <a:srgbClr val="0D1833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68231" y="987155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主要问题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44165" y="2854325"/>
            <a:ext cx="4229100" cy="14795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lang="en-US" sz="800" kern="8000" spc="160">
                <a:solidFill>
                  <a:srgbClr val="FFFFFF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</a:t>
            </a:r>
            <a:r>
              <a:rPr sz="1200" kern="8000" spc="160">
                <a:solidFill>
                  <a:schemeClr val="tx1">
                    <a:alpha val="100000"/>
                  </a:scheme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（一）规范政府信息公开操作流程，更好履行政府信息公开职责，不断提高我街道政府信息公开工作的质量，补齐工作短板，完善工作机制。</a:t>
            </a:r>
            <a:endParaRPr sz="1200" kern="8000" spc="160">
              <a:solidFill>
                <a:schemeClr val="tx1">
                  <a:alpha val="100000"/>
                </a:scheme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  <a:p>
            <a:pPr algn="l">
              <a:lnSpc>
                <a:spcPct val="150000"/>
              </a:lnSpc>
            </a:pPr>
            <a:r>
              <a:rPr sz="1200" kern="8000" spc="160">
                <a:solidFill>
                  <a:schemeClr val="tx1">
                    <a:alpha val="100000"/>
                  </a:scheme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（二）提升政府信息公开工作的创新性，结合我街道政务工作特色，主动改进工作方式方法。</a:t>
            </a:r>
            <a:endParaRPr sz="1200" kern="8000" spc="160">
              <a:solidFill>
                <a:schemeClr val="tx1">
                  <a:alpha val="100000"/>
                </a:scheme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84056" y="2452639"/>
            <a:ext cx="1697192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chemeClr val="tx1">
                    <a:alpha val="100000"/>
                  </a:scheme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改进措施</a:t>
            </a:r>
            <a:endParaRPr sz="1465" kern="12500" spc="250">
              <a:solidFill>
                <a:schemeClr val="tx1">
                  <a:alpha val="100000"/>
                </a:scheme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06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499399" y="1459105"/>
            <a:ext cx="1088128" cy="2176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480719" y="1540055"/>
            <a:ext cx="1125489" cy="2176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132442" y="815410"/>
            <a:ext cx="1088128" cy="21762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113761" y="896360"/>
            <a:ext cx="1125489" cy="217625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706791" y="204487"/>
            <a:ext cx="1088128" cy="217625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688110" y="285437"/>
            <a:ext cx="1125489" cy="21762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480719" y="2741812"/>
            <a:ext cx="1125489" cy="21762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13761" y="2094585"/>
            <a:ext cx="1125489" cy="21762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688110" y="1474155"/>
            <a:ext cx="1125489" cy="217625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68395" y="2643505"/>
            <a:ext cx="2066925" cy="65849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lang="en-US" altLang="zh-CN"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</a:t>
            </a: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今年共收到人大代表建议0件，政协委员提案0件。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43047" y="2104596"/>
            <a:ext cx="1697192" cy="33227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68000"/>
              </a:lnSpc>
            </a:pPr>
            <a:r>
              <a:rPr sz="12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建议提案办理情况</a:t>
            </a:r>
            <a:endParaRPr sz="120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71974" y="2328481"/>
            <a:ext cx="2166750" cy="174879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lang="en-US"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</a:t>
            </a: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坚持“一体开展，各有侧重，惠民便民”的思路，在街道为民服务大厅、马海村村委会分别打造政务公开专区，配备公开资料展示架、专用电脑等10余项设施设备，可实现政务公开宣传、政府信息查询、信息公开申请等7项功能，居民可就近选择专区对政府公报、政策文件、便民手册等政务信息进行查阅，对政务公开申请、查询等服务进行办理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02070" y="1275715"/>
            <a:ext cx="1697355" cy="50482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68000"/>
              </a:lnSpc>
            </a:pPr>
            <a:r>
              <a:rPr lang="zh-CN" sz="12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年度政务公开工作创新情况</a:t>
            </a:r>
            <a:endParaRPr lang="zh-CN" sz="120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63580" y="3267138"/>
            <a:ext cx="2067025" cy="77724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indent="0" algn="l" fontAlgn="auto">
              <a:lnSpc>
                <a:spcPts val="1200"/>
              </a:lnSpc>
            </a:pPr>
            <a:r>
              <a:rPr lang="en-US" sz="8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  <a:sym typeface="+mn-ea"/>
              </a:rPr>
              <a:t>  </a:t>
            </a:r>
            <a:r>
              <a:rPr sz="800" kern="12500" spc="250">
                <a:solidFill>
                  <a:schemeClr val="tx1">
                    <a:alpha val="100000"/>
                  </a:scheme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  <a:sym typeface="+mn-ea"/>
              </a:rPr>
              <a:t>2022年，我街道严格落实国家、省市县政务公开工作要点，认真贯彻落实每项政府公开工作文件，充分保障了群众的知情权、监督权。</a:t>
            </a:r>
            <a:endParaRPr sz="800" kern="12500" spc="250">
              <a:solidFill>
                <a:schemeClr val="tx1">
                  <a:alpha val="100000"/>
                </a:scheme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0004" y="2499772"/>
            <a:ext cx="1697192" cy="66454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68000"/>
              </a:lnSpc>
            </a:pPr>
            <a:r>
              <a:rPr sz="1200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落实上级年度政务公开工作要点情况</a:t>
            </a:r>
            <a:endParaRPr sz="1200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08" y="1826942"/>
            <a:ext cx="799097" cy="8015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31" y="2098405"/>
            <a:ext cx="604849" cy="60484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60705" y="2227580"/>
            <a:ext cx="528320" cy="40195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4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</a:t>
            </a:r>
            <a:r>
              <a:rPr lang="en-US" sz="234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1</a:t>
            </a:r>
            <a:endParaRPr lang="en-US" sz="234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993" y="-1483814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837" y="4194862"/>
            <a:ext cx="3176587" cy="3419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81" y="2846832"/>
            <a:ext cx="1182501" cy="22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647" y="1826942"/>
            <a:ext cx="786409" cy="788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0736" y="2094071"/>
            <a:ext cx="595245" cy="5952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19630" y="2221230"/>
            <a:ext cx="521335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1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231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8845" y="2846832"/>
            <a:ext cx="1428118" cy="457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4854" y="1865614"/>
            <a:ext cx="777002" cy="77937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31942" y="2129551"/>
            <a:ext cx="588125" cy="5881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769995" y="2255520"/>
            <a:ext cx="510540" cy="39116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28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228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9586" y="2846832"/>
            <a:ext cx="1536478" cy="457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1521" y="1808940"/>
            <a:ext cx="812239" cy="8147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03516" y="2084879"/>
            <a:ext cx="614796" cy="61479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843343" y="2216277"/>
            <a:ext cx="486481" cy="40888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2000"/>
              </a:lnSpc>
            </a:pPr>
            <a:r>
              <a:rPr sz="238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05</a:t>
            </a:r>
            <a:endParaRPr sz="238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2281" y="2846832"/>
            <a:ext cx="1290861" cy="4572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22281" y="1850421"/>
            <a:ext cx="805441" cy="80789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61371" y="2124027"/>
            <a:ext cx="609651" cy="60965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300980" y="2254250"/>
            <a:ext cx="530860" cy="40576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6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04</a:t>
            </a:r>
            <a:endParaRPr sz="236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01574" y="2846832"/>
            <a:ext cx="1218621" cy="457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69697" y="1850421"/>
            <a:ext cx="805441" cy="8078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8787" y="2124027"/>
            <a:ext cx="609651" cy="60965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8248015" y="2254250"/>
            <a:ext cx="547370" cy="40576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6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06</a:t>
            </a:r>
            <a:endParaRPr sz="236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92973" y="2846832"/>
            <a:ext cx="121862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45" y="993775"/>
            <a:ext cx="5720715" cy="2991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39570" y="1492250"/>
            <a:ext cx="5285740" cy="20891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sz="1200" kern="8000" spc="160">
                <a:solidFill>
                  <a:srgbClr val="0D1833">
                    <a:alpha val="100000"/>
                  </a:srgbClr>
                </a:solidFill>
              </a:rPr>
              <a:t>一是调整完善机构职能信息。根据2022年人员调整及机构设置情况，及时公开万张街道的机构职能、机构设置、办公地址、办公时间、联系方式、负责人相关信息。二是及时更新街道工作。2022年，街道通过嘉祥县人民政府门户网站万张街道子网、“万张声音”微信公众号、学习强国等平台和各类媒体共主动公开政府信息51条，将街道新举措、新变化、新动态及时展现给更多的人，方便群众办事和接受社会监督。</a:t>
            </a:r>
            <a:endParaRPr sz="1200" kern="8000" spc="160">
              <a:solidFill>
                <a:srgbClr val="0D1833">
                  <a:alpha val="100000"/>
                </a:srgb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3585" y="1131617"/>
            <a:ext cx="1603436" cy="42016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主动公开情况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36575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55" y="969645"/>
            <a:ext cx="4650105" cy="28600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33650" y="2139950"/>
            <a:ext cx="4441825" cy="6921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lang="en-US" sz="82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</a:t>
            </a:r>
            <a:r>
              <a:rPr sz="1400" b="1" kern="8000" spc="160">
                <a:solidFill>
                  <a:srgbClr val="0D1833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依申请办理工作更加规范，进一步优化了依申请工作流程，做好当面申请的接待、咨询和服务，加强依申请办理过程中与申请人的沟通交流，全面掌握申请人的诉求，有针对性地提高办理质量。2022年，未收到书面或其它形式要求公开政府信息的申请。</a:t>
            </a:r>
            <a:endParaRPr sz="1400" b="1" kern="8000" spc="160">
              <a:solidFill>
                <a:srgbClr val="0D1833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7820" y="1059862"/>
            <a:ext cx="2109117" cy="42016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依申请公开情况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85" y="969645"/>
            <a:ext cx="5730875" cy="35248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639570" y="1619885"/>
            <a:ext cx="5335905" cy="23260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sz="1200" kern="8000" spc="160">
                <a:solidFill>
                  <a:srgbClr val="0D1833">
                    <a:alpha val="100000"/>
                  </a:srgbClr>
                </a:solidFill>
              </a:rPr>
              <a:t>一是政府信息管理制度建设情况。由党政办公室负责政府信息公开工作，指定专人确保信息及时更新、公开，严格遵守遵循依法规范公开原则，真实、准确、及时发布信息。二是完善工作机制，坚决履行公开审核、保密安全制度。对于拟公开的信息要做到审核严密，不允许出现错字漏字、内容准确有效、表述规范、可公开，并且责任到人，做到谁公开谁负责。三是拓宽信息公开渠道。街道办事处日常工作主要由“万张声音”公众号等发布，重要信息、紧急信息、公告信息由政府信息公开管理系统，做到重要信息专题报，紧急信息马上报，日常信息集中报。</a:t>
            </a:r>
            <a:endParaRPr sz="1200" kern="8000" spc="160">
              <a:solidFill>
                <a:srgbClr val="0D1833">
                  <a:alpha val="100000"/>
                </a:srgb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35975" y="1047797"/>
            <a:ext cx="2109117" cy="420169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政府信息管理情况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55" y="969645"/>
            <a:ext cx="4650105" cy="28600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33650" y="2139950"/>
            <a:ext cx="4441825" cy="6921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lang="en-US" sz="82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</a:t>
            </a:r>
            <a:r>
              <a:rPr sz="1400" b="1" kern="8000" spc="160">
                <a:solidFill>
                  <a:srgbClr val="0D1833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万张街道以县政府门户网站为政府信息公开平台，未开设微博、微信公众号等信息公开平台，政府信息公开工作由专人负责，按时间要求及时更新工作动态，不断丰富工作内容。</a:t>
            </a:r>
            <a:endParaRPr sz="1400" b="1" kern="8000" spc="160">
              <a:solidFill>
                <a:srgbClr val="0D1833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1775" y="1275715"/>
            <a:ext cx="3105785" cy="42037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政府信息公开平台建设情况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55" y="969645"/>
            <a:ext cx="4650105" cy="286004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33650" y="2139950"/>
            <a:ext cx="4441825" cy="69215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just">
              <a:lnSpc>
                <a:spcPct val="150000"/>
              </a:lnSpc>
            </a:pPr>
            <a:r>
              <a:rPr lang="en-US" sz="82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   </a:t>
            </a:r>
            <a:r>
              <a:rPr sz="1400" b="1" kern="8000" spc="160">
                <a:solidFill>
                  <a:srgbClr val="0D1833">
                    <a:alpha val="100000"/>
                  </a:srgbClr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万张街道高度重视政府信息公开工作，及时调整政务公开工作人员，确保工作不断档。并且定期对政府公开信息进行监督检查，明确政府信息公开工作责任，确保政府信息公开及时准确。</a:t>
            </a:r>
            <a:endParaRPr sz="1400" b="1" kern="8000" spc="160">
              <a:solidFill>
                <a:srgbClr val="0D1833">
                  <a:alpha val="100000"/>
                </a:srgbClr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1775" y="1275715"/>
            <a:ext cx="3105785" cy="42037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51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监督保障情况</a:t>
            </a:r>
            <a:endParaRPr sz="151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301" y="435509"/>
            <a:ext cx="1544012" cy="4013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893" y="1923124"/>
            <a:ext cx="7861" cy="18273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1010" y="494665"/>
            <a:ext cx="54356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284" y="435530"/>
            <a:ext cx="3645905" cy="4013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42" y="2041351"/>
            <a:ext cx="3131323" cy="15265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415961" y="1509547"/>
            <a:ext cx="385863" cy="3873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415961" y="3739218"/>
            <a:ext cx="385863" cy="3873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4415961" y="2643112"/>
            <a:ext cx="385863" cy="38736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98010" y="2676525"/>
            <a:ext cx="428625" cy="31178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182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02</a:t>
            </a:r>
            <a:endParaRPr sz="182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04995" y="1521460"/>
            <a:ext cx="428625" cy="31178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182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01</a:t>
            </a:r>
            <a:endParaRPr sz="182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356100" y="3796030"/>
            <a:ext cx="477520" cy="31178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1820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1820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75517" y="1708096"/>
            <a:ext cx="3382438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2022年制发</a:t>
            </a:r>
            <a:r>
              <a:rPr lang="en-US"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0</a:t>
            </a: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件，废止0件，现行有效</a:t>
            </a:r>
            <a:r>
              <a:rPr lang="en-US"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0</a:t>
            </a: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件。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075539" y="1344977"/>
            <a:ext cx="2194150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行政规范性文件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75517" y="2806746"/>
            <a:ext cx="3382438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2022年处理决定</a:t>
            </a:r>
            <a:r>
              <a:rPr lang="en-US"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0</a:t>
            </a: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件。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75539" y="2443638"/>
            <a:ext cx="3521257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行政许可、行政处罚、行政强制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75517" y="3902070"/>
            <a:ext cx="3382438" cy="194310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800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2022年未收取行政事业性收费。</a:t>
            </a:r>
            <a:endParaRPr sz="800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75539" y="3538966"/>
            <a:ext cx="2109767" cy="406107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68000"/>
              </a:lnSpc>
            </a:pPr>
            <a:r>
              <a:rPr sz="1465" kern="12500" spc="250">
                <a:solidFill>
                  <a:srgbClr val="3E72FF">
                    <a:alpha val="100000"/>
                  </a:srgbClr>
                </a:solidFill>
                <a:latin typeface="Noto Sans S Chinese Medium" panose="02010800040101010101" pitchFamily="1" charset="-122"/>
                <a:ea typeface="Noto Sans S Chinese Medium" panose="02010800040101010101" pitchFamily="1" charset="-122"/>
              </a:rPr>
              <a:t>行政事业性收费</a:t>
            </a:r>
            <a:endParaRPr sz="1465" kern="12500" spc="250">
              <a:solidFill>
                <a:srgbClr val="3E72FF">
                  <a:alpha val="100000"/>
                </a:srgbClr>
              </a:solidFill>
              <a:latin typeface="Noto Sans S Chinese Medium" panose="02010800040101010101" pitchFamily="1" charset="-122"/>
              <a:ea typeface="Noto Sans S Chinese Medium" panose="02010800040101010101" pitchFamily="1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0726" y="-1606698"/>
            <a:ext cx="3433762" cy="31289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421" y="4199969"/>
            <a:ext cx="2979392" cy="3207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57" y="220931"/>
            <a:ext cx="656502" cy="6585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2" y="367460"/>
            <a:ext cx="594592" cy="59459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1010" y="494665"/>
            <a:ext cx="528320" cy="395605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ctr">
              <a:lnSpc>
                <a:spcPct val="113000"/>
              </a:lnSpc>
            </a:pPr>
            <a:r>
              <a:rPr sz="2305" kern="100" spc="0">
                <a:solidFill>
                  <a:srgbClr val="FFFFFF">
                    <a:alpha val="100000"/>
                  </a:srgbClr>
                </a:solidFill>
                <a:latin typeface="CKT Kuaile 2.0 Bold" panose="02010800040101010101" pitchFamily="1" charset="-122"/>
                <a:ea typeface="CKT Kuaile 2.0 Bold" panose="02010800040101010101" pitchFamily="1" charset="-122"/>
              </a:rPr>
              <a:t>03</a:t>
            </a:r>
            <a:endParaRPr sz="2305" kern="100" spc="0">
              <a:solidFill>
                <a:srgbClr val="FFFFFF">
                  <a:alpha val="100000"/>
                </a:srgbClr>
              </a:solidFill>
              <a:latin typeface="CKT Kuaile 2.0 Bold" panose="02010800040101010101" pitchFamily="1" charset="-122"/>
              <a:ea typeface="CKT Kuaile 2.0 Bold" panose="02010800040101010101" pitchFamily="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284" y="435530"/>
            <a:ext cx="5164791" cy="401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00000">
            <a:off x="1873753" y="2034014"/>
            <a:ext cx="651597" cy="6541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99999">
            <a:off x="6791848" y="3388280"/>
            <a:ext cx="652110" cy="6546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700000">
            <a:off x="762980" y="2113559"/>
            <a:ext cx="511944" cy="5119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0000">
            <a:off x="6861905" y="3459622"/>
            <a:ext cx="511944" cy="5119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700000">
            <a:off x="1943579" y="2105105"/>
            <a:ext cx="511944" cy="51194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719054" y="2215324"/>
            <a:ext cx="4449681" cy="329434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l">
              <a:lnSpc>
                <a:spcPct val="150000"/>
              </a:lnSpc>
            </a:pPr>
            <a:r>
              <a:rPr sz="135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新收政府信息公开申请数量</a:t>
            </a:r>
            <a:r>
              <a:rPr lang="en-US" sz="135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0</a:t>
            </a:r>
            <a:r>
              <a:rPr sz="135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件，予以公开</a:t>
            </a:r>
            <a:r>
              <a:rPr lang="en-US" sz="135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0</a:t>
            </a:r>
            <a:r>
              <a:rPr sz="135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件。</a:t>
            </a:r>
            <a:endParaRPr sz="135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31777" y="3569874"/>
            <a:ext cx="4605664" cy="340982"/>
          </a:xfrm>
          <a:prstGeom prst="rect">
            <a:avLst/>
          </a:prstGeom>
        </p:spPr>
        <p:txBody>
          <a:bodyPr anchor="ctr">
            <a:scene3d>
              <a:camera prst="legacyObliqueTopLeft">
                <a:rot lat="0" lon="0" rev="0"/>
              </a:camera>
              <a:lightRig rig="legacyFlat1" dir="tl"/>
            </a:scene3d>
          </a:bodyPr>
          <a:p>
            <a:pPr algn="r">
              <a:lnSpc>
                <a:spcPct val="150000"/>
              </a:lnSpc>
            </a:pPr>
            <a:r>
              <a:rPr sz="1405" kern="8000" spc="160">
                <a:solidFill>
                  <a:srgbClr val="0D1833">
                    <a:alpha val="100000"/>
                  </a:srgbClr>
                </a:solidFill>
                <a:latin typeface="Noto Sans S Chinese Regular" panose="02010800040101010101" pitchFamily="1" charset="-122"/>
                <a:ea typeface="Noto Sans S Chinese Regular" panose="02010800040101010101" pitchFamily="1" charset="-122"/>
              </a:rPr>
              <a:t>结转下年度继续办理0件</a:t>
            </a:r>
            <a:endParaRPr sz="1405" kern="8000" spc="160">
              <a:solidFill>
                <a:srgbClr val="0D1833">
                  <a:alpha val="100000"/>
                </a:srgbClr>
              </a:solidFill>
              <a:latin typeface="Noto Sans S Chinese Regular" panose="02010800040101010101" pitchFamily="1" charset="-122"/>
              <a:ea typeface="Noto Sans S Chinese Regular" panose="02010800040101010101" pitchFamily="1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ecb8ce7-c547-49ce-96f1-a483988fbfb3"/>
  <p:tag name="COMMONDATA" val="eyJoZGlkIjoiN2YyZDE1YzI4N2I4MDg0NmY3NmZmNmZmNTA1ZTNlNjMifQ=="/>
</p:tagLst>
</file>

<file path=ppt/theme/theme1.xml><?xml version="1.0" encoding="utf-8"?>
<a:theme xmlns:a="http://schemas.openxmlformats.org/drawingml/2006/main" name="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uni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7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fillStyleLst>
      <a:lnStyleLst>
        <a:ln w="6350" cap="flat" cmpd="sng" algn="ctr"/>
        <a:ln w="12700" cap="flat" cmpd="sng" algn="ctr"/>
        <a:ln w="19050" cap="flat" cmpd="sng" algn="ctr"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/>
            </a:gs>
            <a:gs pos="50000">
              <a:schemeClr val="phClr"/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WPS 演示</Application>
  <PresentationFormat/>
  <Paragraphs>110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黑体</vt:lpstr>
      <vt:lpstr>CKT Kuaile 2.0 Bold</vt:lpstr>
      <vt:lpstr>仿宋</vt:lpstr>
      <vt:lpstr>Noto Sans S Chinese Regular</vt:lpstr>
      <vt:lpstr>Noto Sans S Chinese Medium</vt:lpstr>
      <vt:lpstr>微软雅黑</vt:lpstr>
      <vt:lpstr>Arial Unicode MS</vt:lpstr>
      <vt:lpstr>Calibri</vt:lpstr>
      <vt:lpstr>unioffice Theme</vt:lpstr>
      <vt:lpstr>1_unioffice Theme</vt:lpstr>
      <vt:lpstr>2_unioffice Theme</vt:lpstr>
      <vt:lpstr>3_unioffice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FoxyUtils ehf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7</cp:revision>
  <dcterms:created xsi:type="dcterms:W3CDTF">2023-01-31T11:28:00Z</dcterms:created>
  <dcterms:modified xsi:type="dcterms:W3CDTF">2023-02-06T02:19:26Z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DFD890E0A237465B9A6D5E1B0A418E76</vt:lpwstr>
  </property>
  <property fmtid="{D5CDD505-2E9C-101B-9397-08002B2CF9AE}" pid="3" name="KSOProductBuildVer">
    <vt:lpwstr>2052-11.1.0.13703</vt:lpwstr>
  </property>
</Properties>
</file>