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54" r:id="rId3"/>
    <p:sldId id="364" r:id="rId5"/>
    <p:sldId id="371" r:id="rId6"/>
    <p:sldId id="379" r:id="rId7"/>
    <p:sldId id="423" r:id="rId8"/>
    <p:sldId id="372" r:id="rId9"/>
    <p:sldId id="424" r:id="rId10"/>
    <p:sldId id="425" r:id="rId11"/>
    <p:sldId id="384" r:id="rId12"/>
    <p:sldId id="385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2" userDrawn="1">
          <p15:clr>
            <a:srgbClr val="A4A3A4"/>
          </p15:clr>
        </p15:guide>
        <p15:guide id="2" pos="63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2725"/>
    <a:srgbClr val="F14124"/>
    <a:srgbClr val="152F47"/>
    <a:srgbClr val="FFC000"/>
    <a:srgbClr val="05BAC8"/>
    <a:srgbClr val="21AB82"/>
    <a:srgbClr val="5DCEAF"/>
    <a:srgbClr val="1A92A2"/>
    <a:srgbClr val="F69230"/>
    <a:srgbClr val="5EC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24"/>
    <p:restoredTop sz="99532"/>
  </p:normalViewPr>
  <p:slideViewPr>
    <p:cSldViewPr snapToGrid="0" showGuides="1">
      <p:cViewPr varScale="1">
        <p:scale>
          <a:sx n="108" d="100"/>
          <a:sy n="108" d="100"/>
        </p:scale>
        <p:origin x="-84" y="-120"/>
      </p:cViewPr>
      <p:guideLst>
        <p:guide orient="horz" pos="2522"/>
        <p:guide pos="6399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0" d="100"/>
        <a:sy n="60" d="100"/>
      </p:scale>
      <p:origin x="0" y="96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2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pPr fontAlgn="auto"/>
            <a:fld id="{D8D3007C-0BBF-4CAD-B02F-7664B804665F}" type="datetimeFigureOut">
              <a:rPr lang="zh-CN" altLang="en-US" strike="noStrike" noProof="1" smtClean="0">
                <a:latin typeface="+mn-lt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  <p:sp>
        <p:nvSpPr>
          <p:cNvPr id="819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9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pPr fontAlgn="auto"/>
            <a:fld id="{8927DC7C-EA85-41EA-BE8E-3BC04B9579CE}" type="slidenum">
              <a:rPr lang="zh-CN" altLang="en-US" strike="noStrike" noProof="1" smtClean="0">
                <a:latin typeface="+mn-lt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242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29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 dirty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4338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253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4578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r>
              <a:rPr lang="en-US" altLang="zh-CN"/>
              <a:t>0</a:t>
            </a:r>
            <a:endParaRPr lang="en-US" altLang="zh-CN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ea typeface="微软雅黑" panose="020B0503020204020204" pitchFamily="34" charset="-122"/>
              </a:rPr>
            </a:fld>
            <a:endParaRPr lang="zh-CN" altLang="en-US" sz="1200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第一章">
    <p:bg>
      <p:bgPr>
        <a:blipFill rotWithShape="0">
          <a:blip r:embed="rId2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 userDrawn="1"/>
        </p:nvSpPr>
        <p:spPr>
          <a:xfrm>
            <a:off x="509588" y="765175"/>
            <a:ext cx="658812" cy="2921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algn="ctr"/>
            <a:r>
              <a:rPr lang="en-US" altLang="zh-CN" sz="1300" dirty="0">
                <a:solidFill>
                  <a:srgbClr val="0B53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300" dirty="0">
              <a:solidFill>
                <a:srgbClr val="0B53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5150" y="287338"/>
            <a:ext cx="555625" cy="554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流程图: 合并 15"/>
          <p:cNvSpPr/>
          <p:nvPr userDrawn="1"/>
        </p:nvSpPr>
        <p:spPr>
          <a:xfrm>
            <a:off x="779463" y="2060575"/>
            <a:ext cx="117475" cy="93663"/>
          </a:xfrm>
          <a:prstGeom prst="flowChartMerg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/>
        </p:nvGraphicFramePr>
        <p:xfrm>
          <a:off x="0" y="1268413"/>
          <a:ext cx="1692275" cy="47529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成功项目展示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经验总结与不足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当前形势分析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明年目标与计划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1692275" y="0"/>
            <a:ext cx="0" cy="6873875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692275" y="1265238"/>
            <a:ext cx="1049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-1587" y="1273175"/>
            <a:ext cx="1690688" cy="787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zh-CN" altLang="en-US" sz="1500" strike="noStrike" noProof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年度工作概述</a:t>
            </a:r>
            <a:endParaRPr lang="zh-CN" altLang="en-US" sz="15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第二章">
    <p:bg>
      <p:bgPr>
        <a:blipFill rotWithShape="0">
          <a:blip r:embed="rId2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509588" y="765175"/>
            <a:ext cx="658812" cy="2921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algn="ctr"/>
            <a:r>
              <a:rPr lang="en-US" altLang="zh-CN" sz="1300" dirty="0">
                <a:solidFill>
                  <a:srgbClr val="0B53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300" dirty="0">
              <a:solidFill>
                <a:srgbClr val="0B53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388" y="303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流程图: 合并 15"/>
          <p:cNvSpPr/>
          <p:nvPr userDrawn="1"/>
        </p:nvSpPr>
        <p:spPr>
          <a:xfrm>
            <a:off x="779463" y="2849563"/>
            <a:ext cx="117475" cy="93663"/>
          </a:xfrm>
          <a:prstGeom prst="flowChartMerg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/>
        </p:nvGraphicFramePr>
        <p:xfrm>
          <a:off x="0" y="1268413"/>
          <a:ext cx="1692275" cy="47529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5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年度工作概述</a:t>
                      </a:r>
                      <a:endParaRPr lang="zh-CN" altLang="en-US" sz="15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成功项目展示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经验总结与不足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当前形势分析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明年目标与计划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1692275" y="0"/>
            <a:ext cx="0" cy="68738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692275" y="1265238"/>
            <a:ext cx="1049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-1587" y="2062163"/>
            <a:ext cx="1690688" cy="787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zh-CN" altLang="en-US" sz="1500" strike="noStrike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工作完成情况</a:t>
            </a:r>
            <a:endParaRPr lang="zh-CN" altLang="en-US" sz="1500" strike="noStrike" noProof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第三章">
    <p:bg>
      <p:bgPr>
        <a:blipFill rotWithShape="0">
          <a:blip r:embed="rId2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509588" y="765175"/>
            <a:ext cx="658812" cy="2921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algn="ctr"/>
            <a:r>
              <a:rPr lang="en-US" altLang="zh-CN" sz="1300" dirty="0">
                <a:solidFill>
                  <a:srgbClr val="0B53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300" dirty="0">
              <a:solidFill>
                <a:srgbClr val="0B53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388" y="303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流程图: 合并 15"/>
          <p:cNvSpPr/>
          <p:nvPr userDrawn="1"/>
        </p:nvSpPr>
        <p:spPr>
          <a:xfrm>
            <a:off x="784225" y="3641725"/>
            <a:ext cx="117475" cy="93663"/>
          </a:xfrm>
          <a:prstGeom prst="flowChartMerg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/>
        </p:nvGraphicFramePr>
        <p:xfrm>
          <a:off x="0" y="1268413"/>
          <a:ext cx="1692275" cy="47529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5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年度工作概述</a:t>
                      </a:r>
                      <a:endParaRPr lang="zh-CN" altLang="en-US" sz="15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经验总结与不足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当前形势分析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明年目标与计划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1692275" y="0"/>
            <a:ext cx="0" cy="68738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692275" y="1265238"/>
            <a:ext cx="1049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-1587" y="2854325"/>
            <a:ext cx="1690688" cy="787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zh-CN" altLang="en-US" sz="1500" strike="noStrike" noProof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成功项目展示</a:t>
            </a:r>
            <a:endParaRPr lang="zh-CN" altLang="en-US" sz="15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第四章">
    <p:bg>
      <p:bgPr>
        <a:blipFill rotWithShape="0">
          <a:blip r:embed="rId2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509588" y="765175"/>
            <a:ext cx="658812" cy="2921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algn="ctr"/>
            <a:r>
              <a:rPr lang="en-US" altLang="zh-CN" sz="1300" dirty="0">
                <a:solidFill>
                  <a:srgbClr val="0B53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300" dirty="0">
              <a:solidFill>
                <a:srgbClr val="0B53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388" y="303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流程图: 合并 15"/>
          <p:cNvSpPr/>
          <p:nvPr userDrawn="1"/>
        </p:nvSpPr>
        <p:spPr>
          <a:xfrm>
            <a:off x="779463" y="4435475"/>
            <a:ext cx="117475" cy="93663"/>
          </a:xfrm>
          <a:prstGeom prst="flowChartMerg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/>
        </p:nvGraphicFramePr>
        <p:xfrm>
          <a:off x="0" y="1268413"/>
          <a:ext cx="1692275" cy="47529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5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年度工作概述</a:t>
                      </a:r>
                      <a:endParaRPr lang="zh-CN" altLang="en-US" sz="15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成功项目展示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当前形势分析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明年目标与计划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1692275" y="0"/>
            <a:ext cx="0" cy="68738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692275" y="1265238"/>
            <a:ext cx="1049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-1587" y="3648075"/>
            <a:ext cx="1690688" cy="787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zh-CN" altLang="en-US" sz="1500" strike="noStrike" noProof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经验总结与不足</a:t>
            </a:r>
            <a:endParaRPr lang="zh-CN" altLang="en-US" sz="15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第五章">
    <p:bg>
      <p:bgPr>
        <a:blipFill rotWithShape="0">
          <a:blip r:embed="rId2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509588" y="765175"/>
            <a:ext cx="658812" cy="2921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algn="ctr"/>
            <a:r>
              <a:rPr lang="en-US" altLang="zh-CN" sz="1300" dirty="0">
                <a:solidFill>
                  <a:srgbClr val="0B53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300" dirty="0">
              <a:solidFill>
                <a:srgbClr val="0B53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388" y="303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流程图: 合并 11"/>
          <p:cNvSpPr/>
          <p:nvPr userDrawn="1"/>
        </p:nvSpPr>
        <p:spPr>
          <a:xfrm>
            <a:off x="779463" y="5224463"/>
            <a:ext cx="117475" cy="93663"/>
          </a:xfrm>
          <a:prstGeom prst="flowChartMerg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/>
        </p:nvGraphicFramePr>
        <p:xfrm>
          <a:off x="0" y="1268413"/>
          <a:ext cx="1692275" cy="47529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5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年度工作概述</a:t>
                      </a:r>
                      <a:endParaRPr lang="zh-CN" altLang="en-US" sz="15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成功项目展示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经验总结与不足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明年目标与计划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1692275" y="0"/>
            <a:ext cx="0" cy="68738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692275" y="1265238"/>
            <a:ext cx="1049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-4762" y="4441825"/>
            <a:ext cx="1692275" cy="7826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zh-CN" altLang="en-US" sz="1500" strike="noStrike" noProof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当前形势分析</a:t>
            </a:r>
            <a:endParaRPr lang="zh-CN" altLang="en-US" sz="15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第六章">
    <p:bg>
      <p:bgPr>
        <a:blipFill rotWithShape="0">
          <a:blip r:embed="rId2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09588" y="765175"/>
            <a:ext cx="658812" cy="2921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lvl="0" algn="ctr"/>
            <a:r>
              <a:rPr lang="en-US" altLang="zh-CN" sz="1300" dirty="0">
                <a:solidFill>
                  <a:srgbClr val="0B539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endParaRPr lang="zh-CN" altLang="en-US" sz="1300" dirty="0">
              <a:solidFill>
                <a:srgbClr val="0B539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388" y="303213"/>
            <a:ext cx="555625" cy="5556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" name="表格 7"/>
          <p:cNvGraphicFramePr>
            <a:graphicFrameLocks noGrp="1"/>
          </p:cNvGraphicFramePr>
          <p:nvPr userDrawn="1"/>
        </p:nvGraphicFramePr>
        <p:xfrm>
          <a:off x="0" y="1268413"/>
          <a:ext cx="1692275" cy="47529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5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年度工作概述</a:t>
                      </a:r>
                      <a:endParaRPr lang="zh-CN" altLang="en-US" sz="15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工作完成情况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成功项目展示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经验总结与不足</a:t>
                      </a:r>
                      <a:endParaRPr lang="zh-CN" altLang="en-US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5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当前形势分析</a:t>
                      </a:r>
                      <a:endParaRPr lang="zh-CN" altLang="en-US" sz="15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第六章主题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 userDrawn="1"/>
        </p:nvCxnSpPr>
        <p:spPr>
          <a:xfrm>
            <a:off x="1692275" y="0"/>
            <a:ext cx="0" cy="68738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 flipH="1">
            <a:off x="1692275" y="1265238"/>
            <a:ext cx="1049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 userDrawn="1"/>
        </p:nvSpPr>
        <p:spPr>
          <a:xfrm>
            <a:off x="-4762" y="5235575"/>
            <a:ext cx="1692275" cy="7826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zh-CN" altLang="en-US" sz="1500" strike="noStrike" noProof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明年目标与计划</a:t>
            </a:r>
            <a:endParaRPr lang="zh-CN" altLang="en-US" sz="1500" strike="noStrike" noProof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 dir="r"/>
      </p:transition>
    </mc:Choice>
    <mc:Fallback>
      <p:transition spd="slow"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9">
            <a:grayscl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slow">
    <p:wipe dir="r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779804" y="2619375"/>
            <a:ext cx="26212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嘉祥县司法局</a:t>
            </a:r>
            <a:endParaRPr lang="zh-CN" altLang="en-US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88109" y="3204285"/>
            <a:ext cx="9415780" cy="1014730"/>
          </a:xfrm>
          <a:prstGeom prst="rect">
            <a:avLst/>
          </a:prstGeom>
          <a:noFill/>
          <a:ln>
            <a:noFill/>
          </a:ln>
          <a:effectLst>
            <a:glow rad="1905000">
              <a:srgbClr val="F14124">
                <a:alpha val="40000"/>
              </a:srgbClr>
            </a:glow>
            <a:softEdge rad="1270000"/>
          </a:effectLst>
        </p:spPr>
        <p:txBody>
          <a:bodyPr wrap="none">
            <a:spAutoFit/>
          </a:bodyPr>
          <a:lstStyle/>
          <a:p>
            <a:pPr algn="ctr" fontAlgn="auto"/>
            <a:r>
              <a:rPr sz="6000" b="1" strike="noStrike" spc="300" noProof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</a:t>
            </a:r>
            <a:r>
              <a:rPr lang="en-US" sz="6000" b="1" strike="noStrike" spc="300" noProof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r>
              <a:rPr sz="6000" b="1" strike="noStrike" spc="300" noProof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年政府信息公开年报</a:t>
            </a:r>
            <a:endParaRPr sz="6000" b="1" strike="noStrike" spc="300" noProof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919413" y="-6305550"/>
            <a:ext cx="6396038" cy="6396038"/>
          </a:xfrm>
          <a:prstGeom prst="ellipse">
            <a:avLst/>
          </a:prstGeom>
          <a:gradFill flip="none" rotWithShape="1">
            <a:gsLst>
              <a:gs pos="80000">
                <a:schemeClr val="bg1">
                  <a:alpha val="50000"/>
                </a:schemeClr>
              </a:gs>
              <a:gs pos="0">
                <a:schemeClr val="bg1">
                  <a:alpha val="0"/>
                </a:schemeClr>
              </a:gs>
              <a:gs pos="55000">
                <a:srgbClr val="FFFFFF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trike="noStrike" noProof="1" dirty="0"/>
              <a:t>           </a:t>
            </a:r>
            <a:endParaRPr lang="zh-CN" altLang="en-US" strike="noStrike" noProof="1" dirty="0"/>
          </a:p>
        </p:txBody>
      </p:sp>
      <p:grpSp>
        <p:nvGrpSpPr>
          <p:cNvPr id="186" name="Group 2"/>
          <p:cNvGrpSpPr/>
          <p:nvPr/>
        </p:nvGrpSpPr>
        <p:grpSpPr>
          <a:xfrm>
            <a:off x="2051050" y="-4560887"/>
            <a:ext cx="8101013" cy="7948612"/>
            <a:chOff x="-4060" y="-879"/>
            <a:chExt cx="2208" cy="2208"/>
          </a:xfrm>
        </p:grpSpPr>
        <p:grpSp>
          <p:nvGrpSpPr>
            <p:cNvPr id="9223" name="Group 3"/>
            <p:cNvGrpSpPr/>
            <p:nvPr/>
          </p:nvGrpSpPr>
          <p:grpSpPr>
            <a:xfrm>
              <a:off x="-4060" y="-879"/>
              <a:ext cx="2208" cy="2208"/>
              <a:chOff x="-3924" y="-788"/>
              <a:chExt cx="2208" cy="2208"/>
            </a:xfrm>
          </p:grpSpPr>
          <p:grpSp>
            <p:nvGrpSpPr>
              <p:cNvPr id="9224" name="Group 4"/>
              <p:cNvGrpSpPr>
                <a:grpSpLocks noChangeAspect="1"/>
              </p:cNvGrpSpPr>
              <p:nvPr/>
            </p:nvGrpSpPr>
            <p:grpSpPr>
              <a:xfrm>
                <a:off x="-3924" y="-788"/>
                <a:ext cx="2208" cy="2202"/>
                <a:chOff x="168" y="696"/>
                <a:chExt cx="1429" cy="1429"/>
              </a:xfrm>
            </p:grpSpPr>
            <p:grpSp>
              <p:nvGrpSpPr>
                <p:cNvPr id="9225" name="Group 5"/>
                <p:cNvGrpSpPr>
                  <a:grpSpLocks noChangeAspect="1"/>
                </p:cNvGrpSpPr>
                <p:nvPr/>
              </p:nvGrpSpPr>
              <p:grpSpPr>
                <a:xfrm>
                  <a:off x="854" y="696"/>
                  <a:ext cx="56" cy="1429"/>
                  <a:chOff x="845" y="696"/>
                  <a:chExt cx="56" cy="1429"/>
                </a:xfrm>
              </p:grpSpPr>
              <p:sp>
                <p:nvSpPr>
                  <p:cNvPr id="9226" name="AutoShape 6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27" name="AutoShape 7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9228" name="Group 8"/>
                <p:cNvGrpSpPr>
                  <a:grpSpLocks noChangeAspect="1"/>
                </p:cNvGrpSpPr>
                <p:nvPr/>
              </p:nvGrpSpPr>
              <p:grpSpPr>
                <a:xfrm rot="5400000">
                  <a:off x="854" y="695"/>
                  <a:ext cx="56" cy="1429"/>
                  <a:chOff x="845" y="696"/>
                  <a:chExt cx="56" cy="1429"/>
                </a:xfrm>
              </p:grpSpPr>
              <p:sp>
                <p:nvSpPr>
                  <p:cNvPr id="9229" name="AutoShape 9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30" name="AutoShape 10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9231" name="Group 11"/>
              <p:cNvGrpSpPr>
                <a:grpSpLocks noChangeAspect="1"/>
              </p:cNvGrpSpPr>
              <p:nvPr/>
            </p:nvGrpSpPr>
            <p:grpSpPr>
              <a:xfrm rot="2700000">
                <a:off x="-3927" y="-785"/>
                <a:ext cx="2208" cy="2202"/>
                <a:chOff x="168" y="696"/>
                <a:chExt cx="1429" cy="1429"/>
              </a:xfrm>
            </p:grpSpPr>
            <p:grpSp>
              <p:nvGrpSpPr>
                <p:cNvPr id="9232" name="Group 12"/>
                <p:cNvGrpSpPr>
                  <a:grpSpLocks noChangeAspect="1"/>
                </p:cNvGrpSpPr>
                <p:nvPr/>
              </p:nvGrpSpPr>
              <p:grpSpPr>
                <a:xfrm>
                  <a:off x="854" y="696"/>
                  <a:ext cx="56" cy="1429"/>
                  <a:chOff x="845" y="696"/>
                  <a:chExt cx="56" cy="1429"/>
                </a:xfrm>
              </p:grpSpPr>
              <p:sp>
                <p:nvSpPr>
                  <p:cNvPr id="9233" name="AutoShape 13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34" name="AutoShape 14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9235" name="Group 15"/>
                <p:cNvGrpSpPr>
                  <a:grpSpLocks noChangeAspect="1"/>
                </p:cNvGrpSpPr>
                <p:nvPr/>
              </p:nvGrpSpPr>
              <p:grpSpPr>
                <a:xfrm rot="5400000">
                  <a:off x="854" y="695"/>
                  <a:ext cx="56" cy="1429"/>
                  <a:chOff x="845" y="696"/>
                  <a:chExt cx="56" cy="1429"/>
                </a:xfrm>
              </p:grpSpPr>
              <p:sp>
                <p:nvSpPr>
                  <p:cNvPr id="9236" name="AutoShape 16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37" name="AutoShape 17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  <p:grpSp>
          <p:nvGrpSpPr>
            <p:cNvPr id="9238" name="Group 18"/>
            <p:cNvGrpSpPr/>
            <p:nvPr/>
          </p:nvGrpSpPr>
          <p:grpSpPr>
            <a:xfrm rot="1320000">
              <a:off x="-3742" y="-520"/>
              <a:ext cx="1546" cy="1546"/>
              <a:chOff x="-3924" y="-788"/>
              <a:chExt cx="2208" cy="2208"/>
            </a:xfrm>
          </p:grpSpPr>
          <p:grpSp>
            <p:nvGrpSpPr>
              <p:cNvPr id="9239" name="Group 19"/>
              <p:cNvGrpSpPr>
                <a:grpSpLocks noChangeAspect="1"/>
              </p:cNvGrpSpPr>
              <p:nvPr/>
            </p:nvGrpSpPr>
            <p:grpSpPr>
              <a:xfrm>
                <a:off x="-3924" y="-788"/>
                <a:ext cx="2208" cy="2202"/>
                <a:chOff x="168" y="696"/>
                <a:chExt cx="1429" cy="1429"/>
              </a:xfrm>
            </p:grpSpPr>
            <p:grpSp>
              <p:nvGrpSpPr>
                <p:cNvPr id="9240" name="Group 20"/>
                <p:cNvGrpSpPr>
                  <a:grpSpLocks noChangeAspect="1"/>
                </p:cNvGrpSpPr>
                <p:nvPr/>
              </p:nvGrpSpPr>
              <p:grpSpPr>
                <a:xfrm>
                  <a:off x="854" y="696"/>
                  <a:ext cx="56" cy="1429"/>
                  <a:chOff x="845" y="696"/>
                  <a:chExt cx="56" cy="1429"/>
                </a:xfrm>
              </p:grpSpPr>
              <p:sp>
                <p:nvSpPr>
                  <p:cNvPr id="9241" name="AutoShape 21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42" name="AutoShape 22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9243" name="Group 23"/>
                <p:cNvGrpSpPr>
                  <a:grpSpLocks noChangeAspect="1"/>
                </p:cNvGrpSpPr>
                <p:nvPr/>
              </p:nvGrpSpPr>
              <p:grpSpPr>
                <a:xfrm rot="5400000">
                  <a:off x="854" y="695"/>
                  <a:ext cx="56" cy="1429"/>
                  <a:chOff x="845" y="696"/>
                  <a:chExt cx="56" cy="1429"/>
                </a:xfrm>
              </p:grpSpPr>
              <p:sp>
                <p:nvSpPr>
                  <p:cNvPr id="9244" name="AutoShape 24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45" name="AutoShape 25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9246" name="Group 26"/>
              <p:cNvGrpSpPr>
                <a:grpSpLocks noChangeAspect="1"/>
              </p:cNvGrpSpPr>
              <p:nvPr/>
            </p:nvGrpSpPr>
            <p:grpSpPr>
              <a:xfrm rot="2700000">
                <a:off x="-3927" y="-785"/>
                <a:ext cx="2208" cy="2202"/>
                <a:chOff x="168" y="696"/>
                <a:chExt cx="1429" cy="1429"/>
              </a:xfrm>
            </p:grpSpPr>
            <p:grpSp>
              <p:nvGrpSpPr>
                <p:cNvPr id="9247" name="Group 27"/>
                <p:cNvGrpSpPr>
                  <a:grpSpLocks noChangeAspect="1"/>
                </p:cNvGrpSpPr>
                <p:nvPr/>
              </p:nvGrpSpPr>
              <p:grpSpPr>
                <a:xfrm>
                  <a:off x="854" y="696"/>
                  <a:ext cx="56" cy="1429"/>
                  <a:chOff x="845" y="696"/>
                  <a:chExt cx="56" cy="1429"/>
                </a:xfrm>
              </p:grpSpPr>
              <p:sp>
                <p:nvSpPr>
                  <p:cNvPr id="9248" name="AutoShape 28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49" name="AutoShape 29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9250" name="Group 30"/>
                <p:cNvGrpSpPr>
                  <a:grpSpLocks noChangeAspect="1"/>
                </p:cNvGrpSpPr>
                <p:nvPr/>
              </p:nvGrpSpPr>
              <p:grpSpPr>
                <a:xfrm rot="5400000">
                  <a:off x="854" y="695"/>
                  <a:ext cx="56" cy="1429"/>
                  <a:chOff x="845" y="696"/>
                  <a:chExt cx="56" cy="1429"/>
                </a:xfrm>
              </p:grpSpPr>
              <p:sp>
                <p:nvSpPr>
                  <p:cNvPr id="9251" name="AutoShape 31"/>
                  <p:cNvSpPr>
                    <a:spLocks noChangeAspect="1"/>
                  </p:cNvSpPr>
                  <p:nvPr/>
                </p:nvSpPr>
                <p:spPr>
                  <a:xfrm>
                    <a:off x="845" y="696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252" name="AutoShape 32"/>
                  <p:cNvSpPr>
                    <a:spLocks noChangeAspect="1"/>
                  </p:cNvSpPr>
                  <p:nvPr/>
                </p:nvSpPr>
                <p:spPr>
                  <a:xfrm flipV="1">
                    <a:off x="845" y="1410"/>
                    <a:ext cx="56" cy="715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>
                      <a:alpha val="23000"/>
                    </a:schemeClr>
                  </a:solidFill>
                  <a:ln w="9525">
                    <a:noFill/>
                  </a:ln>
                </p:spPr>
                <p:txBody>
                  <a:bodyPr wrap="none" anchor="ctr" anchorCtr="0"/>
                  <a:p>
                    <a:endParaRPr lang="zh-CN" altLang="en-US">
                      <a:latin typeface="Calibri" panose="020F0502020204030204" pitchFamily="34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</p:grpSp>
      <p:grpSp>
        <p:nvGrpSpPr>
          <p:cNvPr id="523" name="组合 522"/>
          <p:cNvGrpSpPr/>
          <p:nvPr/>
        </p:nvGrpSpPr>
        <p:grpSpPr>
          <a:xfrm>
            <a:off x="2208213" y="1111250"/>
            <a:ext cx="565150" cy="709613"/>
            <a:chOff x="4278403" y="1563638"/>
            <a:chExt cx="1055059" cy="1325305"/>
          </a:xfrm>
        </p:grpSpPr>
        <p:sp>
          <p:nvSpPr>
            <p:cNvPr id="524" name="椭圆 523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25" name="椭圆 524"/>
            <p:cNvSpPr/>
            <p:nvPr/>
          </p:nvSpPr>
          <p:spPr>
            <a:xfrm>
              <a:off x="4752587" y="2174405"/>
              <a:ext cx="115581" cy="11563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256" name="组合 19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536" name="等腰三角形 535"/>
              <p:cNvSpPr/>
              <p:nvPr/>
            </p:nvSpPr>
            <p:spPr>
              <a:xfrm rot="10800000" flipH="1">
                <a:off x="8244535" y="3054599"/>
                <a:ext cx="44453" cy="670064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37" name="等腰三角形 536"/>
              <p:cNvSpPr/>
              <p:nvPr/>
            </p:nvSpPr>
            <p:spPr>
              <a:xfrm flipH="1">
                <a:off x="8244535" y="2399358"/>
                <a:ext cx="44453" cy="670064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259" name="组合 20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534" name="等腰三角形 533"/>
              <p:cNvSpPr/>
              <p:nvPr/>
            </p:nvSpPr>
            <p:spPr>
              <a:xfrm rot="5400000" flipH="1">
                <a:off x="8432733" y="1811541"/>
                <a:ext cx="47438" cy="489003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35" name="等腰三角形 534"/>
              <p:cNvSpPr/>
              <p:nvPr/>
            </p:nvSpPr>
            <p:spPr>
              <a:xfrm rot="16200000">
                <a:off x="7942249" y="1810058"/>
                <a:ext cx="47438" cy="4919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262" name="组合 21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532" name="等腰三角形 531"/>
              <p:cNvSpPr/>
              <p:nvPr/>
            </p:nvSpPr>
            <p:spPr>
              <a:xfrm rot="12715935" flipH="1">
                <a:off x="4557912" y="2062777"/>
                <a:ext cx="45738" cy="44094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33" name="等腰三角形 532"/>
              <p:cNvSpPr/>
              <p:nvPr/>
            </p:nvSpPr>
            <p:spPr>
              <a:xfrm rot="1955480">
                <a:off x="4782452" y="1700868"/>
                <a:ext cx="45738" cy="44094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265" name="组合 22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530" name="等腰三角形 529"/>
              <p:cNvSpPr/>
              <p:nvPr/>
            </p:nvSpPr>
            <p:spPr>
              <a:xfrm rot="7386253" flipH="1">
                <a:off x="5253405" y="2246473"/>
                <a:ext cx="44315" cy="43853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31" name="等腰三角形 530"/>
              <p:cNvSpPr/>
              <p:nvPr/>
            </p:nvSpPr>
            <p:spPr>
              <a:xfrm rot="18163868" flipH="1">
                <a:off x="4872453" y="1993874"/>
                <a:ext cx="44315" cy="43853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  <p:sp>
        <p:nvSpPr>
          <p:cNvPr id="538" name="椭圆 537"/>
          <p:cNvSpPr/>
          <p:nvPr/>
        </p:nvSpPr>
        <p:spPr>
          <a:xfrm>
            <a:off x="9856701" y="804107"/>
            <a:ext cx="1055059" cy="10550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539" name="组合 538"/>
          <p:cNvGrpSpPr/>
          <p:nvPr/>
        </p:nvGrpSpPr>
        <p:grpSpPr>
          <a:xfrm>
            <a:off x="10377488" y="674688"/>
            <a:ext cx="46037" cy="1325562"/>
            <a:chOff x="8244408" y="2399358"/>
            <a:chExt cx="45719" cy="1325305"/>
          </a:xfrm>
        </p:grpSpPr>
        <p:sp>
          <p:nvSpPr>
            <p:cNvPr id="540" name="等腰三角形 539"/>
            <p:cNvSpPr/>
            <p:nvPr/>
          </p:nvSpPr>
          <p:spPr>
            <a:xfrm rot="10800000" flipH="1">
              <a:off x="8244408" y="3054868"/>
              <a:ext cx="45719" cy="66979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41" name="等腰三角形 540"/>
            <p:cNvSpPr/>
            <p:nvPr/>
          </p:nvSpPr>
          <p:spPr>
            <a:xfrm flipH="1">
              <a:off x="8244408" y="2399358"/>
              <a:ext cx="45719" cy="66979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542" name="组合 541"/>
          <p:cNvGrpSpPr/>
          <p:nvPr/>
        </p:nvGrpSpPr>
        <p:grpSpPr>
          <a:xfrm>
            <a:off x="9931400" y="1282700"/>
            <a:ext cx="984250" cy="47625"/>
            <a:chOff x="7718586" y="2031690"/>
            <a:chExt cx="983562" cy="47057"/>
          </a:xfrm>
        </p:grpSpPr>
        <p:sp>
          <p:nvSpPr>
            <p:cNvPr id="543" name="等腰三角形 542"/>
            <p:cNvSpPr/>
            <p:nvPr/>
          </p:nvSpPr>
          <p:spPr>
            <a:xfrm rot="5400000" flipH="1">
              <a:off x="8433513" y="1808542"/>
              <a:ext cx="45489" cy="49178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44" name="等腰三角形 543"/>
            <p:cNvSpPr/>
            <p:nvPr/>
          </p:nvSpPr>
          <p:spPr>
            <a:xfrm rot="16200000">
              <a:off x="7941733" y="1810113"/>
              <a:ext cx="45488" cy="49178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545" name="组合 544"/>
          <p:cNvGrpSpPr/>
          <p:nvPr/>
        </p:nvGrpSpPr>
        <p:grpSpPr>
          <a:xfrm>
            <a:off x="10310813" y="1042988"/>
            <a:ext cx="195262" cy="571500"/>
            <a:chOff x="4556500" y="1700150"/>
            <a:chExt cx="272261" cy="802323"/>
          </a:xfrm>
        </p:grpSpPr>
        <p:sp>
          <p:nvSpPr>
            <p:cNvPr id="546" name="等腰三角形 545"/>
            <p:cNvSpPr/>
            <p:nvPr/>
          </p:nvSpPr>
          <p:spPr>
            <a:xfrm rot="12715935" flipH="1">
              <a:off x="4556500" y="2063423"/>
              <a:ext cx="46484" cy="4390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47" name="等腰三角形 546"/>
            <p:cNvSpPr/>
            <p:nvPr/>
          </p:nvSpPr>
          <p:spPr>
            <a:xfrm rot="1955480">
              <a:off x="4782277" y="1700150"/>
              <a:ext cx="46484" cy="4390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548" name="组合 547"/>
          <p:cNvGrpSpPr/>
          <p:nvPr/>
        </p:nvGrpSpPr>
        <p:grpSpPr>
          <a:xfrm>
            <a:off x="10110788" y="1206500"/>
            <a:ext cx="549275" cy="198438"/>
            <a:chOff x="4673723" y="2190313"/>
            <a:chExt cx="819251" cy="296284"/>
          </a:xfrm>
        </p:grpSpPr>
        <p:sp>
          <p:nvSpPr>
            <p:cNvPr id="549" name="等腰三角形 548"/>
            <p:cNvSpPr/>
            <p:nvPr/>
          </p:nvSpPr>
          <p:spPr>
            <a:xfrm rot="7386253" flipH="1">
              <a:off x="5250253" y="2243876"/>
              <a:ext cx="45036" cy="4404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50" name="等腰三角形 549"/>
            <p:cNvSpPr/>
            <p:nvPr/>
          </p:nvSpPr>
          <p:spPr>
            <a:xfrm rot="18163868" flipH="1">
              <a:off x="4871408" y="1992628"/>
              <a:ext cx="45036" cy="4404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sp>
        <p:nvSpPr>
          <p:cNvPr id="551" name="椭圆 550"/>
          <p:cNvSpPr/>
          <p:nvPr/>
        </p:nvSpPr>
        <p:spPr>
          <a:xfrm>
            <a:off x="10361095" y="1259113"/>
            <a:ext cx="68990" cy="689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tx2">
                <a:lumMod val="60000"/>
                <a:lumOff val="40000"/>
                <a:alpha val="47000"/>
              </a:schemeClr>
            </a:glow>
            <a:softEdge rad="38100"/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sp>
        <p:nvSpPr>
          <p:cNvPr id="552" name="椭圆 551"/>
          <p:cNvSpPr/>
          <p:nvPr/>
        </p:nvSpPr>
        <p:spPr>
          <a:xfrm>
            <a:off x="10177837" y="3712116"/>
            <a:ext cx="1882987" cy="188298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553" name="组合 552"/>
          <p:cNvGrpSpPr/>
          <p:nvPr/>
        </p:nvGrpSpPr>
        <p:grpSpPr>
          <a:xfrm>
            <a:off x="11085513" y="3690938"/>
            <a:ext cx="46037" cy="1835150"/>
            <a:chOff x="3491879" y="1059582"/>
            <a:chExt cx="45720" cy="1836204"/>
          </a:xfrm>
        </p:grpSpPr>
        <p:sp>
          <p:nvSpPr>
            <p:cNvPr id="554" name="等腰三角形 553"/>
            <p:cNvSpPr/>
            <p:nvPr/>
          </p:nvSpPr>
          <p:spPr>
            <a:xfrm>
              <a:off x="3491879" y="1059582"/>
              <a:ext cx="45720" cy="97210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55" name="等腰三角形 554"/>
            <p:cNvSpPr/>
            <p:nvPr/>
          </p:nvSpPr>
          <p:spPr>
            <a:xfrm rot="10800000">
              <a:off x="3491879" y="2031690"/>
              <a:ext cx="45720" cy="86409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556" name="组合 555"/>
          <p:cNvGrpSpPr/>
          <p:nvPr/>
        </p:nvGrpSpPr>
        <p:grpSpPr>
          <a:xfrm>
            <a:off x="10310813" y="4603750"/>
            <a:ext cx="1639887" cy="50800"/>
            <a:chOff x="3416699" y="2183638"/>
            <a:chExt cx="1639796" cy="50039"/>
          </a:xfrm>
        </p:grpSpPr>
        <p:sp>
          <p:nvSpPr>
            <p:cNvPr id="557" name="等腰三角形 556"/>
            <p:cNvSpPr/>
            <p:nvPr/>
          </p:nvSpPr>
          <p:spPr>
            <a:xfrm rot="5400000" flipH="1">
              <a:off x="4622716" y="1799898"/>
              <a:ext cx="50039" cy="8175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58" name="等腰三角形 557"/>
            <p:cNvSpPr/>
            <p:nvPr/>
          </p:nvSpPr>
          <p:spPr>
            <a:xfrm rot="16200000" flipH="1">
              <a:off x="3802782" y="1797553"/>
              <a:ext cx="45347" cy="8175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sp>
        <p:nvSpPr>
          <p:cNvPr id="559" name="椭圆 558"/>
          <p:cNvSpPr/>
          <p:nvPr/>
        </p:nvSpPr>
        <p:spPr>
          <a:xfrm>
            <a:off x="10991961" y="4513580"/>
            <a:ext cx="231257" cy="23125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powder">
            <a:bevelT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560" name="组合 559"/>
          <p:cNvGrpSpPr/>
          <p:nvPr/>
        </p:nvGrpSpPr>
        <p:grpSpPr>
          <a:xfrm>
            <a:off x="10920413" y="4203700"/>
            <a:ext cx="398462" cy="823913"/>
            <a:chOff x="3327453" y="1573035"/>
            <a:chExt cx="398098" cy="823145"/>
          </a:xfrm>
        </p:grpSpPr>
        <p:sp>
          <p:nvSpPr>
            <p:cNvPr id="561" name="等腰三角形 560"/>
            <p:cNvSpPr/>
            <p:nvPr/>
          </p:nvSpPr>
          <p:spPr>
            <a:xfrm rot="2486217" flipH="1">
              <a:off x="3679556" y="1573035"/>
              <a:ext cx="45995" cy="4393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62" name="等腰三角形 561"/>
            <p:cNvSpPr/>
            <p:nvPr/>
          </p:nvSpPr>
          <p:spPr>
            <a:xfrm rot="13327287" flipH="1">
              <a:off x="3327453" y="1956852"/>
              <a:ext cx="45995" cy="4393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563" name="组合 562"/>
          <p:cNvGrpSpPr/>
          <p:nvPr/>
        </p:nvGrpSpPr>
        <p:grpSpPr>
          <a:xfrm>
            <a:off x="5067300" y="625475"/>
            <a:ext cx="566738" cy="711200"/>
            <a:chOff x="4278403" y="1563638"/>
            <a:chExt cx="1055059" cy="1325305"/>
          </a:xfrm>
        </p:grpSpPr>
        <p:sp>
          <p:nvSpPr>
            <p:cNvPr id="564" name="椭圆 563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65" name="椭圆 564"/>
            <p:cNvSpPr/>
            <p:nvPr/>
          </p:nvSpPr>
          <p:spPr>
            <a:xfrm>
              <a:off x="4754213" y="2175999"/>
              <a:ext cx="115260" cy="1153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296" name="组合 71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576" name="等腰三角形 575"/>
              <p:cNvSpPr/>
              <p:nvPr/>
            </p:nvSpPr>
            <p:spPr>
              <a:xfrm rot="10800000" flipH="1">
                <a:off x="8243107" y="3056094"/>
                <a:ext cx="47287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77" name="等腰三角形 576"/>
              <p:cNvSpPr/>
              <p:nvPr/>
            </p:nvSpPr>
            <p:spPr>
              <a:xfrm flipH="1">
                <a:off x="8243107" y="2399358"/>
                <a:ext cx="47287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299" name="组合 72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574" name="等腰三角形 573"/>
              <p:cNvSpPr/>
              <p:nvPr/>
            </p:nvSpPr>
            <p:spPr>
              <a:xfrm rot="5400000" flipH="1">
                <a:off x="8432061" y="1809253"/>
                <a:ext cx="47333" cy="490588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75" name="等腰三角形 574"/>
              <p:cNvSpPr/>
              <p:nvPr/>
            </p:nvSpPr>
            <p:spPr>
              <a:xfrm rot="16200000">
                <a:off x="7941473" y="1809253"/>
                <a:ext cx="47333" cy="490588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02" name="组合 73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572" name="等腰三角形 571"/>
              <p:cNvSpPr/>
              <p:nvPr/>
            </p:nvSpPr>
            <p:spPr>
              <a:xfrm rot="12715935" flipH="1">
                <a:off x="4556189" y="2060687"/>
                <a:ext cx="45610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73" name="等腰三角形 572"/>
              <p:cNvSpPr/>
              <p:nvPr/>
            </p:nvSpPr>
            <p:spPr>
              <a:xfrm rot="1955480">
                <a:off x="4784245" y="1699588"/>
                <a:ext cx="45613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05" name="组合 74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570" name="等腰三角形 569"/>
              <p:cNvSpPr/>
              <p:nvPr/>
            </p:nvSpPr>
            <p:spPr>
              <a:xfrm rot="7386253" flipH="1">
                <a:off x="5250833" y="2244610"/>
                <a:ext cx="44216" cy="43730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71" name="等腰三角形 570"/>
              <p:cNvSpPr/>
              <p:nvPr/>
            </p:nvSpPr>
            <p:spPr>
              <a:xfrm rot="18163868" flipH="1">
                <a:off x="4870947" y="1992579"/>
                <a:ext cx="44216" cy="43730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  <p:grpSp>
        <p:nvGrpSpPr>
          <p:cNvPr id="578" name="组合 577"/>
          <p:cNvGrpSpPr/>
          <p:nvPr/>
        </p:nvGrpSpPr>
        <p:grpSpPr>
          <a:xfrm>
            <a:off x="1743075" y="2316163"/>
            <a:ext cx="565150" cy="711200"/>
            <a:chOff x="4278403" y="1563638"/>
            <a:chExt cx="1055059" cy="1325305"/>
          </a:xfrm>
        </p:grpSpPr>
        <p:sp>
          <p:nvSpPr>
            <p:cNvPr id="579" name="椭圆 578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80" name="椭圆 579"/>
            <p:cNvSpPr/>
            <p:nvPr/>
          </p:nvSpPr>
          <p:spPr>
            <a:xfrm>
              <a:off x="4752587" y="2175999"/>
              <a:ext cx="115583" cy="11537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311" name="组合 86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591" name="等腰三角形 590"/>
              <p:cNvSpPr/>
              <p:nvPr/>
            </p:nvSpPr>
            <p:spPr>
              <a:xfrm rot="10800000" flipH="1">
                <a:off x="8244535" y="3056094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92" name="等腰三角形 591"/>
              <p:cNvSpPr/>
              <p:nvPr/>
            </p:nvSpPr>
            <p:spPr>
              <a:xfrm flipH="1">
                <a:off x="8244535" y="2399358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14" name="组合 87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589" name="等腰三角形 588"/>
              <p:cNvSpPr/>
              <p:nvPr/>
            </p:nvSpPr>
            <p:spPr>
              <a:xfrm rot="5400000" flipH="1">
                <a:off x="8432786" y="1810045"/>
                <a:ext cx="47333" cy="48900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90" name="等腰三角形 589"/>
              <p:cNvSpPr/>
              <p:nvPr/>
            </p:nvSpPr>
            <p:spPr>
              <a:xfrm rot="16200000">
                <a:off x="7942304" y="1808564"/>
                <a:ext cx="47333" cy="4919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17" name="组合 88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587" name="等腰三角形 586"/>
              <p:cNvSpPr/>
              <p:nvPr/>
            </p:nvSpPr>
            <p:spPr>
              <a:xfrm rot="12715935" flipH="1">
                <a:off x="4557912" y="2060687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88" name="等腰三角形 587"/>
              <p:cNvSpPr/>
              <p:nvPr/>
            </p:nvSpPr>
            <p:spPr>
              <a:xfrm rot="1955480">
                <a:off x="4782452" y="1699588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20" name="组合 89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585" name="等腰三角形 584"/>
              <p:cNvSpPr/>
              <p:nvPr/>
            </p:nvSpPr>
            <p:spPr>
              <a:xfrm rot="7386253" flipH="1">
                <a:off x="5253457" y="2243994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586" name="等腰三角形 585"/>
              <p:cNvSpPr/>
              <p:nvPr/>
            </p:nvSpPr>
            <p:spPr>
              <a:xfrm rot="18163868" flipH="1">
                <a:off x="4872506" y="1991962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  <p:grpSp>
        <p:nvGrpSpPr>
          <p:cNvPr id="593" name="组合 592"/>
          <p:cNvGrpSpPr/>
          <p:nvPr/>
        </p:nvGrpSpPr>
        <p:grpSpPr>
          <a:xfrm>
            <a:off x="6784975" y="2593975"/>
            <a:ext cx="565150" cy="711200"/>
            <a:chOff x="4278403" y="1563638"/>
            <a:chExt cx="1055059" cy="1325305"/>
          </a:xfrm>
        </p:grpSpPr>
        <p:sp>
          <p:nvSpPr>
            <p:cNvPr id="594" name="椭圆 593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595" name="椭圆 594"/>
            <p:cNvSpPr/>
            <p:nvPr/>
          </p:nvSpPr>
          <p:spPr>
            <a:xfrm>
              <a:off x="4752587" y="2176001"/>
              <a:ext cx="115583" cy="11537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326" name="组合 101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606" name="等腰三角形 605"/>
              <p:cNvSpPr/>
              <p:nvPr/>
            </p:nvSpPr>
            <p:spPr>
              <a:xfrm rot="10800000" flipH="1">
                <a:off x="8244535" y="3056094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07" name="等腰三角形 606"/>
              <p:cNvSpPr/>
              <p:nvPr/>
            </p:nvSpPr>
            <p:spPr>
              <a:xfrm flipH="1">
                <a:off x="8244535" y="2399358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29" name="组合 102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604" name="等腰三角形 603"/>
              <p:cNvSpPr/>
              <p:nvPr/>
            </p:nvSpPr>
            <p:spPr>
              <a:xfrm rot="5400000" flipH="1">
                <a:off x="8432786" y="1810045"/>
                <a:ext cx="47333" cy="48900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05" name="等腰三角形 604"/>
              <p:cNvSpPr/>
              <p:nvPr/>
            </p:nvSpPr>
            <p:spPr>
              <a:xfrm rot="16200000">
                <a:off x="7942304" y="1808564"/>
                <a:ext cx="47333" cy="4919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32" name="组合 103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602" name="等腰三角形 601"/>
              <p:cNvSpPr/>
              <p:nvPr/>
            </p:nvSpPr>
            <p:spPr>
              <a:xfrm rot="12715935" flipH="1">
                <a:off x="4557912" y="2060689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03" name="等腰三角形 602"/>
              <p:cNvSpPr/>
              <p:nvPr/>
            </p:nvSpPr>
            <p:spPr>
              <a:xfrm rot="1955480">
                <a:off x="4782452" y="1699588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35" name="组合 104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600" name="等腰三角形 599"/>
              <p:cNvSpPr/>
              <p:nvPr/>
            </p:nvSpPr>
            <p:spPr>
              <a:xfrm rot="7386253" flipH="1">
                <a:off x="5253457" y="2243997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01" name="等腰三角形 600"/>
              <p:cNvSpPr/>
              <p:nvPr/>
            </p:nvSpPr>
            <p:spPr>
              <a:xfrm rot="18163868" flipH="1">
                <a:off x="4872506" y="1991962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  <p:sp>
        <p:nvSpPr>
          <p:cNvPr id="608" name="椭圆 607"/>
          <p:cNvSpPr/>
          <p:nvPr/>
        </p:nvSpPr>
        <p:spPr>
          <a:xfrm>
            <a:off x="3307094" y="2892134"/>
            <a:ext cx="1055059" cy="10550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609" name="组合 608"/>
          <p:cNvGrpSpPr/>
          <p:nvPr/>
        </p:nvGrpSpPr>
        <p:grpSpPr>
          <a:xfrm>
            <a:off x="3813175" y="2778125"/>
            <a:ext cx="44450" cy="1325563"/>
            <a:chOff x="8244408" y="2399358"/>
            <a:chExt cx="45719" cy="1325305"/>
          </a:xfrm>
        </p:grpSpPr>
        <p:sp>
          <p:nvSpPr>
            <p:cNvPr id="610" name="等腰三角形 609"/>
            <p:cNvSpPr/>
            <p:nvPr/>
          </p:nvSpPr>
          <p:spPr>
            <a:xfrm rot="10800000" flipH="1">
              <a:off x="8244408" y="3054868"/>
              <a:ext cx="45719" cy="66979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11" name="等腰三角形 610"/>
            <p:cNvSpPr/>
            <p:nvPr/>
          </p:nvSpPr>
          <p:spPr>
            <a:xfrm flipH="1">
              <a:off x="8244408" y="2399358"/>
              <a:ext cx="45719" cy="66979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612" name="组合 611"/>
          <p:cNvGrpSpPr/>
          <p:nvPr/>
        </p:nvGrpSpPr>
        <p:grpSpPr>
          <a:xfrm>
            <a:off x="3367088" y="3386138"/>
            <a:ext cx="982662" cy="47625"/>
            <a:chOff x="7718586" y="2031690"/>
            <a:chExt cx="983562" cy="47057"/>
          </a:xfrm>
        </p:grpSpPr>
        <p:sp>
          <p:nvSpPr>
            <p:cNvPr id="613" name="等腰三角形 612"/>
            <p:cNvSpPr/>
            <p:nvPr/>
          </p:nvSpPr>
          <p:spPr>
            <a:xfrm rot="5400000" flipH="1">
              <a:off x="8433909" y="1808940"/>
              <a:ext cx="45489" cy="49098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14" name="等腰三角形 613"/>
            <p:cNvSpPr/>
            <p:nvPr/>
          </p:nvSpPr>
          <p:spPr>
            <a:xfrm rot="16200000">
              <a:off x="7942130" y="1809715"/>
              <a:ext cx="45488" cy="49257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615" name="组合 614"/>
          <p:cNvGrpSpPr/>
          <p:nvPr/>
        </p:nvGrpSpPr>
        <p:grpSpPr>
          <a:xfrm>
            <a:off x="3744913" y="3146425"/>
            <a:ext cx="195262" cy="571500"/>
            <a:chOff x="4556500" y="1700150"/>
            <a:chExt cx="272261" cy="802323"/>
          </a:xfrm>
        </p:grpSpPr>
        <p:sp>
          <p:nvSpPr>
            <p:cNvPr id="616" name="等腰三角形 615"/>
            <p:cNvSpPr/>
            <p:nvPr/>
          </p:nvSpPr>
          <p:spPr>
            <a:xfrm rot="12715935" flipH="1">
              <a:off x="4556500" y="2063423"/>
              <a:ext cx="46484" cy="4390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17" name="等腰三角形 616"/>
            <p:cNvSpPr/>
            <p:nvPr/>
          </p:nvSpPr>
          <p:spPr>
            <a:xfrm rot="1955480">
              <a:off x="4782277" y="1700150"/>
              <a:ext cx="46484" cy="4390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618" name="组合 617"/>
          <p:cNvGrpSpPr/>
          <p:nvPr/>
        </p:nvGrpSpPr>
        <p:grpSpPr>
          <a:xfrm>
            <a:off x="3544888" y="3309938"/>
            <a:ext cx="549275" cy="198437"/>
            <a:chOff x="4673723" y="2190313"/>
            <a:chExt cx="819251" cy="296284"/>
          </a:xfrm>
        </p:grpSpPr>
        <p:sp>
          <p:nvSpPr>
            <p:cNvPr id="619" name="等腰三角形 618"/>
            <p:cNvSpPr/>
            <p:nvPr/>
          </p:nvSpPr>
          <p:spPr>
            <a:xfrm rot="7386253" flipH="1">
              <a:off x="5250253" y="2243876"/>
              <a:ext cx="45036" cy="4404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20" name="等腰三角形 619"/>
            <p:cNvSpPr/>
            <p:nvPr/>
          </p:nvSpPr>
          <p:spPr>
            <a:xfrm rot="18163868" flipH="1">
              <a:off x="4871408" y="1992628"/>
              <a:ext cx="45036" cy="4404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sp>
        <p:nvSpPr>
          <p:cNvPr id="621" name="椭圆 620"/>
          <p:cNvSpPr/>
          <p:nvPr/>
        </p:nvSpPr>
        <p:spPr>
          <a:xfrm>
            <a:off x="3794323" y="3362233"/>
            <a:ext cx="68990" cy="689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tx2">
                <a:lumMod val="60000"/>
                <a:lumOff val="40000"/>
                <a:alpha val="47000"/>
              </a:schemeClr>
            </a:glow>
            <a:softEdge rad="38100"/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622" name="组合 621"/>
          <p:cNvGrpSpPr/>
          <p:nvPr/>
        </p:nvGrpSpPr>
        <p:grpSpPr>
          <a:xfrm>
            <a:off x="6280150" y="3016250"/>
            <a:ext cx="565150" cy="711200"/>
            <a:chOff x="4278403" y="1563638"/>
            <a:chExt cx="1055059" cy="1325305"/>
          </a:xfrm>
        </p:grpSpPr>
        <p:sp>
          <p:nvSpPr>
            <p:cNvPr id="623" name="椭圆 622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24" name="椭圆 623"/>
            <p:cNvSpPr/>
            <p:nvPr/>
          </p:nvSpPr>
          <p:spPr>
            <a:xfrm>
              <a:off x="4752587" y="2176001"/>
              <a:ext cx="115583" cy="11537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355" name="组合 130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635" name="等腰三角形 634"/>
              <p:cNvSpPr/>
              <p:nvPr/>
            </p:nvSpPr>
            <p:spPr>
              <a:xfrm rot="10800000" flipH="1">
                <a:off x="8244535" y="3056094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36" name="等腰三角形 635"/>
              <p:cNvSpPr/>
              <p:nvPr/>
            </p:nvSpPr>
            <p:spPr>
              <a:xfrm flipH="1">
                <a:off x="8244535" y="2399358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58" name="组合 131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633" name="等腰三角形 632"/>
              <p:cNvSpPr/>
              <p:nvPr/>
            </p:nvSpPr>
            <p:spPr>
              <a:xfrm rot="5400000" flipH="1">
                <a:off x="8432786" y="1810045"/>
                <a:ext cx="47333" cy="48900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34" name="等腰三角形 633"/>
              <p:cNvSpPr/>
              <p:nvPr/>
            </p:nvSpPr>
            <p:spPr>
              <a:xfrm rot="16200000">
                <a:off x="7942304" y="1808564"/>
                <a:ext cx="47333" cy="4919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61" name="组合 132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631" name="等腰三角形 630"/>
              <p:cNvSpPr/>
              <p:nvPr/>
            </p:nvSpPr>
            <p:spPr>
              <a:xfrm rot="12715935" flipH="1">
                <a:off x="4557912" y="2060689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32" name="等腰三角形 631"/>
              <p:cNvSpPr/>
              <p:nvPr/>
            </p:nvSpPr>
            <p:spPr>
              <a:xfrm rot="1955480">
                <a:off x="4782452" y="1699588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64" name="组合 133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629" name="等腰三角形 628"/>
              <p:cNvSpPr/>
              <p:nvPr/>
            </p:nvSpPr>
            <p:spPr>
              <a:xfrm rot="7386253" flipH="1">
                <a:off x="5253457" y="2243997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30" name="等腰三角形 629"/>
              <p:cNvSpPr/>
              <p:nvPr/>
            </p:nvSpPr>
            <p:spPr>
              <a:xfrm rot="18163868" flipH="1">
                <a:off x="4872506" y="1991962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  <p:grpSp>
        <p:nvGrpSpPr>
          <p:cNvPr id="637" name="组合 636"/>
          <p:cNvGrpSpPr/>
          <p:nvPr/>
        </p:nvGrpSpPr>
        <p:grpSpPr>
          <a:xfrm>
            <a:off x="5702300" y="2368550"/>
            <a:ext cx="565150" cy="711200"/>
            <a:chOff x="4278403" y="1563638"/>
            <a:chExt cx="1055059" cy="1325305"/>
          </a:xfrm>
        </p:grpSpPr>
        <p:sp>
          <p:nvSpPr>
            <p:cNvPr id="638" name="椭圆 637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39" name="椭圆 638"/>
            <p:cNvSpPr/>
            <p:nvPr/>
          </p:nvSpPr>
          <p:spPr>
            <a:xfrm>
              <a:off x="4752587" y="2176001"/>
              <a:ext cx="115583" cy="11537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370" name="组合 145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650" name="等腰三角形 649"/>
              <p:cNvSpPr/>
              <p:nvPr/>
            </p:nvSpPr>
            <p:spPr>
              <a:xfrm rot="10800000" flipH="1">
                <a:off x="8244535" y="3056094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51" name="等腰三角形 650"/>
              <p:cNvSpPr/>
              <p:nvPr/>
            </p:nvSpPr>
            <p:spPr>
              <a:xfrm flipH="1">
                <a:off x="8244535" y="2399358"/>
                <a:ext cx="44455" cy="66856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73" name="组合 146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648" name="等腰三角形 647"/>
              <p:cNvSpPr/>
              <p:nvPr/>
            </p:nvSpPr>
            <p:spPr>
              <a:xfrm rot="5400000" flipH="1">
                <a:off x="8432786" y="1810045"/>
                <a:ext cx="47333" cy="48900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49" name="等腰三角形 648"/>
              <p:cNvSpPr/>
              <p:nvPr/>
            </p:nvSpPr>
            <p:spPr>
              <a:xfrm rot="16200000">
                <a:off x="7942304" y="1808564"/>
                <a:ext cx="47333" cy="4919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76" name="组合 147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646" name="等腰三角形 645"/>
              <p:cNvSpPr/>
              <p:nvPr/>
            </p:nvSpPr>
            <p:spPr>
              <a:xfrm rot="12715935" flipH="1">
                <a:off x="4557912" y="2060689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47" name="等腰三角形 646"/>
              <p:cNvSpPr/>
              <p:nvPr/>
            </p:nvSpPr>
            <p:spPr>
              <a:xfrm rot="1955480">
                <a:off x="4782452" y="1699588"/>
                <a:ext cx="45741" cy="439961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379" name="组合 148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644" name="等腰三角形 643"/>
              <p:cNvSpPr/>
              <p:nvPr/>
            </p:nvSpPr>
            <p:spPr>
              <a:xfrm rot="7386253" flipH="1">
                <a:off x="5253457" y="2243997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45" name="等腰三角形 644"/>
              <p:cNvSpPr/>
              <p:nvPr/>
            </p:nvSpPr>
            <p:spPr>
              <a:xfrm rot="18163868" flipH="1">
                <a:off x="4872506" y="1991962"/>
                <a:ext cx="44216" cy="438539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  <p:sp>
        <p:nvSpPr>
          <p:cNvPr id="652" name="Oval 41"/>
          <p:cNvSpPr/>
          <p:nvPr/>
        </p:nvSpPr>
        <p:spPr>
          <a:xfrm>
            <a:off x="6667500" y="1538288"/>
            <a:ext cx="144463" cy="1444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3" name="Oval 42"/>
          <p:cNvSpPr/>
          <p:nvPr/>
        </p:nvSpPr>
        <p:spPr>
          <a:xfrm>
            <a:off x="6740525" y="1898650"/>
            <a:ext cx="71438" cy="714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4" name="Oval 43"/>
          <p:cNvSpPr>
            <a:spLocks noChangeAspect="1"/>
          </p:cNvSpPr>
          <p:nvPr/>
        </p:nvSpPr>
        <p:spPr>
          <a:xfrm>
            <a:off x="6740525" y="1682750"/>
            <a:ext cx="107950" cy="1079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5" name="Oval 44"/>
          <p:cNvSpPr/>
          <p:nvPr/>
        </p:nvSpPr>
        <p:spPr>
          <a:xfrm>
            <a:off x="6740525" y="1825625"/>
            <a:ext cx="73025" cy="730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6" name="Oval 45"/>
          <p:cNvSpPr/>
          <p:nvPr/>
        </p:nvSpPr>
        <p:spPr>
          <a:xfrm>
            <a:off x="6740525" y="1538288"/>
            <a:ext cx="144463" cy="1444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7" name="Oval 46"/>
          <p:cNvSpPr>
            <a:spLocks noChangeAspect="1"/>
          </p:cNvSpPr>
          <p:nvPr/>
        </p:nvSpPr>
        <p:spPr>
          <a:xfrm>
            <a:off x="6740525" y="1393825"/>
            <a:ext cx="71438" cy="714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8" name="Oval 47"/>
          <p:cNvSpPr>
            <a:spLocks noChangeAspect="1"/>
          </p:cNvSpPr>
          <p:nvPr/>
        </p:nvSpPr>
        <p:spPr>
          <a:xfrm>
            <a:off x="6811963" y="1970088"/>
            <a:ext cx="36512" cy="365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endParaRPr lang="zh-CN" altLang="en-US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59" name="椭圆 658"/>
          <p:cNvSpPr/>
          <p:nvPr/>
        </p:nvSpPr>
        <p:spPr>
          <a:xfrm>
            <a:off x="8170276" y="3510622"/>
            <a:ext cx="1055059" cy="10550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660" name="组合 659"/>
          <p:cNvGrpSpPr/>
          <p:nvPr/>
        </p:nvGrpSpPr>
        <p:grpSpPr>
          <a:xfrm>
            <a:off x="8675688" y="3397250"/>
            <a:ext cx="44450" cy="1325563"/>
            <a:chOff x="8244408" y="2399358"/>
            <a:chExt cx="45719" cy="1325305"/>
          </a:xfrm>
        </p:grpSpPr>
        <p:sp>
          <p:nvSpPr>
            <p:cNvPr id="661" name="等腰三角形 660"/>
            <p:cNvSpPr/>
            <p:nvPr/>
          </p:nvSpPr>
          <p:spPr>
            <a:xfrm rot="10800000" flipH="1">
              <a:off x="8244408" y="3054868"/>
              <a:ext cx="45719" cy="66979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62" name="等腰三角形 661"/>
            <p:cNvSpPr/>
            <p:nvPr/>
          </p:nvSpPr>
          <p:spPr>
            <a:xfrm flipH="1">
              <a:off x="8244408" y="2399358"/>
              <a:ext cx="45719" cy="66979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663" name="组合 662"/>
          <p:cNvGrpSpPr/>
          <p:nvPr/>
        </p:nvGrpSpPr>
        <p:grpSpPr>
          <a:xfrm>
            <a:off x="8229600" y="4005263"/>
            <a:ext cx="982663" cy="47625"/>
            <a:chOff x="7718586" y="2031690"/>
            <a:chExt cx="983562" cy="47057"/>
          </a:xfrm>
        </p:grpSpPr>
        <p:sp>
          <p:nvSpPr>
            <p:cNvPr id="664" name="等腰三角形 663"/>
            <p:cNvSpPr/>
            <p:nvPr/>
          </p:nvSpPr>
          <p:spPr>
            <a:xfrm rot="5400000" flipH="1">
              <a:off x="8433909" y="1808940"/>
              <a:ext cx="45489" cy="49098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65" name="等腰三角形 664"/>
            <p:cNvSpPr/>
            <p:nvPr/>
          </p:nvSpPr>
          <p:spPr>
            <a:xfrm rot="16200000">
              <a:off x="7942130" y="1809715"/>
              <a:ext cx="45488" cy="49257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666" name="组合 665"/>
          <p:cNvGrpSpPr/>
          <p:nvPr/>
        </p:nvGrpSpPr>
        <p:grpSpPr>
          <a:xfrm>
            <a:off x="8607425" y="3765550"/>
            <a:ext cx="195263" cy="571500"/>
            <a:chOff x="4556500" y="1700150"/>
            <a:chExt cx="272261" cy="802323"/>
          </a:xfrm>
        </p:grpSpPr>
        <p:sp>
          <p:nvSpPr>
            <p:cNvPr id="667" name="等腰三角形 666"/>
            <p:cNvSpPr/>
            <p:nvPr/>
          </p:nvSpPr>
          <p:spPr>
            <a:xfrm rot="12715935" flipH="1">
              <a:off x="4556500" y="2063423"/>
              <a:ext cx="46484" cy="43905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68" name="等腰三角形 667"/>
            <p:cNvSpPr/>
            <p:nvPr/>
          </p:nvSpPr>
          <p:spPr>
            <a:xfrm rot="1955480">
              <a:off x="4782277" y="1700150"/>
              <a:ext cx="46484" cy="43904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grpSp>
        <p:nvGrpSpPr>
          <p:cNvPr id="669" name="组合 668"/>
          <p:cNvGrpSpPr/>
          <p:nvPr/>
        </p:nvGrpSpPr>
        <p:grpSpPr>
          <a:xfrm>
            <a:off x="8407400" y="3929063"/>
            <a:ext cx="549275" cy="198437"/>
            <a:chOff x="4673723" y="2190313"/>
            <a:chExt cx="819251" cy="296284"/>
          </a:xfrm>
        </p:grpSpPr>
        <p:sp>
          <p:nvSpPr>
            <p:cNvPr id="670" name="等腰三角形 669"/>
            <p:cNvSpPr/>
            <p:nvPr/>
          </p:nvSpPr>
          <p:spPr>
            <a:xfrm rot="7386253" flipH="1">
              <a:off x="5250253" y="2243876"/>
              <a:ext cx="45036" cy="4404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71" name="等腰三角形 670"/>
            <p:cNvSpPr/>
            <p:nvPr/>
          </p:nvSpPr>
          <p:spPr>
            <a:xfrm rot="18163868" flipH="1">
              <a:off x="4871408" y="1992628"/>
              <a:ext cx="45036" cy="4404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</p:grpSp>
      <p:sp>
        <p:nvSpPr>
          <p:cNvPr id="672" name="椭圆 671"/>
          <p:cNvSpPr/>
          <p:nvPr/>
        </p:nvSpPr>
        <p:spPr>
          <a:xfrm>
            <a:off x="8657505" y="3980721"/>
            <a:ext cx="68990" cy="689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tx2">
                <a:lumMod val="60000"/>
                <a:lumOff val="40000"/>
                <a:alpha val="47000"/>
              </a:schemeClr>
            </a:glow>
            <a:softEdge rad="38100"/>
          </a:effectLst>
          <a:scene3d>
            <a:camera prst="orthographicFront"/>
            <a:lightRig rig="threePt" dir="t"/>
          </a:scene3d>
          <a:sp3d prstMaterial="powder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/>
          </a:p>
        </p:txBody>
      </p:sp>
      <p:grpSp>
        <p:nvGrpSpPr>
          <p:cNvPr id="673" name="组合 672"/>
          <p:cNvGrpSpPr/>
          <p:nvPr/>
        </p:nvGrpSpPr>
        <p:grpSpPr>
          <a:xfrm>
            <a:off x="925513" y="4102100"/>
            <a:ext cx="565150" cy="709613"/>
            <a:chOff x="4278403" y="1563638"/>
            <a:chExt cx="1055059" cy="1325305"/>
          </a:xfrm>
        </p:grpSpPr>
        <p:sp>
          <p:nvSpPr>
            <p:cNvPr id="674" name="椭圆 673"/>
            <p:cNvSpPr/>
            <p:nvPr/>
          </p:nvSpPr>
          <p:spPr>
            <a:xfrm>
              <a:off x="4278403" y="1718269"/>
              <a:ext cx="1055059" cy="10550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65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sp>
          <p:nvSpPr>
            <p:cNvPr id="675" name="椭圆 674"/>
            <p:cNvSpPr/>
            <p:nvPr/>
          </p:nvSpPr>
          <p:spPr>
            <a:xfrm>
              <a:off x="4752587" y="2174405"/>
              <a:ext cx="115581" cy="11563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trike="noStrike" noProof="1"/>
            </a:p>
          </p:txBody>
        </p:sp>
        <p:grpSp>
          <p:nvGrpSpPr>
            <p:cNvPr id="9406" name="组合 19"/>
            <p:cNvGrpSpPr/>
            <p:nvPr/>
          </p:nvGrpSpPr>
          <p:grpSpPr>
            <a:xfrm>
              <a:off x="4788024" y="1563638"/>
              <a:ext cx="45719" cy="1325305"/>
              <a:chOff x="8244408" y="2399358"/>
              <a:chExt cx="45719" cy="1325305"/>
            </a:xfrm>
          </p:grpSpPr>
          <p:sp>
            <p:nvSpPr>
              <p:cNvPr id="686" name="等腰三角形 685"/>
              <p:cNvSpPr/>
              <p:nvPr/>
            </p:nvSpPr>
            <p:spPr>
              <a:xfrm rot="10800000" flipH="1">
                <a:off x="8244535" y="3054599"/>
                <a:ext cx="44453" cy="670064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87" name="等腰三角形 686"/>
              <p:cNvSpPr/>
              <p:nvPr/>
            </p:nvSpPr>
            <p:spPr>
              <a:xfrm flipH="1">
                <a:off x="8244535" y="2399358"/>
                <a:ext cx="44453" cy="670064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409" name="组合 20"/>
            <p:cNvGrpSpPr/>
            <p:nvPr/>
          </p:nvGrpSpPr>
          <p:grpSpPr>
            <a:xfrm>
              <a:off x="4327385" y="2209350"/>
              <a:ext cx="983562" cy="47057"/>
              <a:chOff x="7718586" y="2031690"/>
              <a:chExt cx="983562" cy="47057"/>
            </a:xfrm>
          </p:grpSpPr>
          <p:sp>
            <p:nvSpPr>
              <p:cNvPr id="684" name="等腰三角形 683"/>
              <p:cNvSpPr/>
              <p:nvPr/>
            </p:nvSpPr>
            <p:spPr>
              <a:xfrm rot="5400000" flipH="1">
                <a:off x="8432733" y="1811541"/>
                <a:ext cx="47438" cy="489003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85" name="等腰三角形 684"/>
              <p:cNvSpPr/>
              <p:nvPr/>
            </p:nvSpPr>
            <p:spPr>
              <a:xfrm rot="16200000">
                <a:off x="7942249" y="1810058"/>
                <a:ext cx="47438" cy="4919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412" name="组合 21"/>
            <p:cNvGrpSpPr/>
            <p:nvPr/>
          </p:nvGrpSpPr>
          <p:grpSpPr>
            <a:xfrm>
              <a:off x="4716016" y="1972280"/>
              <a:ext cx="194050" cy="571845"/>
              <a:chOff x="4556500" y="1700150"/>
              <a:chExt cx="272261" cy="802323"/>
            </a:xfrm>
          </p:grpSpPr>
          <p:sp>
            <p:nvSpPr>
              <p:cNvPr id="682" name="等腰三角形 681"/>
              <p:cNvSpPr/>
              <p:nvPr/>
            </p:nvSpPr>
            <p:spPr>
              <a:xfrm rot="12715935" flipH="1">
                <a:off x="4557912" y="2062777"/>
                <a:ext cx="45738" cy="44094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83" name="等腰三角形 682"/>
              <p:cNvSpPr/>
              <p:nvPr/>
            </p:nvSpPr>
            <p:spPr>
              <a:xfrm rot="1955480">
                <a:off x="4782452" y="1700868"/>
                <a:ext cx="45738" cy="44094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  <p:grpSp>
          <p:nvGrpSpPr>
            <p:cNvPr id="9415" name="组合 22"/>
            <p:cNvGrpSpPr/>
            <p:nvPr/>
          </p:nvGrpSpPr>
          <p:grpSpPr>
            <a:xfrm>
              <a:off x="4502556" y="2120588"/>
              <a:ext cx="548115" cy="198227"/>
              <a:chOff x="4673723" y="2190313"/>
              <a:chExt cx="819251" cy="296284"/>
            </a:xfrm>
          </p:grpSpPr>
          <p:sp>
            <p:nvSpPr>
              <p:cNvPr id="680" name="等腰三角形 679"/>
              <p:cNvSpPr/>
              <p:nvPr/>
            </p:nvSpPr>
            <p:spPr>
              <a:xfrm rot="7386253" flipH="1">
                <a:off x="5253405" y="2246473"/>
                <a:ext cx="44315" cy="43853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  <p:sp>
            <p:nvSpPr>
              <p:cNvPr id="681" name="等腰三角形 680"/>
              <p:cNvSpPr/>
              <p:nvPr/>
            </p:nvSpPr>
            <p:spPr>
              <a:xfrm rot="18163868" flipH="1">
                <a:off x="4872453" y="1993874"/>
                <a:ext cx="44315" cy="43853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trike="noStrike" noProof="1"/>
              </a:p>
            </p:txBody>
          </p:sp>
        </p:grp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6500" fill="hold"/>
                                        <p:tgtEl>
                                          <p:spTgt spid="16"/>
                                        </p:tgtEl>
                                      </p:cBhvr>
                                      <p:by x="500000" y="5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10" presetClass="exit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6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6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10" presetClass="entr" presetSubtype="0" repeatCount="4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16" repeatCount="4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-2160000">
                                      <p:cBhvr>
                                        <p:cTn id="35" dur="425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10" presetClass="exit" presetSubtype="0" repeatCount="400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25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75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75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75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75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75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75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4500000">
                                      <p:cBhvr>
                                        <p:cTn id="66" dur="2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8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4500000">
                                      <p:cBhvr>
                                        <p:cTn id="72" dur="2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8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-10800000">
                                      <p:cBhvr>
                                        <p:cTn id="78" dur="2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-10800000">
                                      <p:cBhvr>
                                        <p:cTn id="80" dur="2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75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75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75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75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75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75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5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5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75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75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">
                                      <p:cBhvr>
                                        <p:cTn id="122" dur="1750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5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75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75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">
                                      <p:cBhvr>
                                        <p:cTn id="131" dur="175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5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75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75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480000">
                                      <p:cBhvr>
                                        <p:cTn id="140" dur="175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5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75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75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75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75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75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75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75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3" presetClass="exit" presetSubtype="28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75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75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28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75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75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3" presetClass="exit" presetSubtype="28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75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75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3" presetClass="exit" presetSubtype="28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75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75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3" presetClass="exit" presetSubtype="28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75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75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2/3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75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75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75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2160000">
                                      <p:cBhvr>
                                        <p:cTn id="191" dur="250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75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25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25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25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8" presetClass="emph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Rot by="-2160000">
                                      <p:cBhvr>
                                        <p:cTn id="203" dur="20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8" presetClass="emph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2160000">
                                      <p:cBhvr>
                                        <p:cTn id="215" dur="1250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75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4500000">
                                      <p:cBhvr>
                                        <p:cTn id="246" dur="1000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7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4500000">
                                      <p:cBhvr>
                                        <p:cTn id="252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3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-10800000">
                                      <p:cBhvr>
                                        <p:cTn id="258" dur="10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9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-10800000">
                                      <p:cBhvr>
                                        <p:cTn id="260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1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ntr" presetSubtype="0" repeatCount="3000" fill="hold" nodeType="withEffect">
                                  <p:stCondLst>
                                    <p:cond delay="2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3" presetClass="entr" presetSubtype="16" repeatCount="3000" fill="hold" nodeType="withEffect">
                                  <p:stCondLst>
                                    <p:cond delay="2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8" presetClass="emph" presetSubtype="0" repeatCount="3000" fill="hold" nodeType="withEffect">
                                  <p:stCondLst>
                                    <p:cond delay="2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">
                                      <p:cBhvr>
                                        <p:cTn id="295" dur="2500" fill="hold"/>
                                        <p:tgtEl>
                                          <p:spTgt spid="6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6" presetID="10" presetClass="exit" presetSubtype="0" repeatCount="3000" fill="hold" nodeType="withEffect">
                                  <p:stCondLst>
                                    <p:cond delay="375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97" dur="75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3" presetClass="entr" presetSubtype="16" fill="hold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20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8" presetClass="emph" presetSubtype="0" fill="hold" nodeType="withEffect">
                                  <p:stCondLst>
                                    <p:cond delay="3750"/>
                                  </p:stCondLst>
                                  <p:childTnLst>
                                    <p:animRot by="2160000">
                                      <p:cBhvr>
                                        <p:cTn id="307" dur="275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5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75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2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11111E-6 4.19753E-6 C -0.00365 -0.00834 -0.01962 -0.02933 -0.02222 -0.0497 C -0.02483 -0.07007 -0.01667 -0.10649 -0.01528 -0.1213 " pathEditMode="relative" rAng="0" ptsTypes="aaa">
                                      <p:cBhvr>
                                        <p:cTn id="317" dur="10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-6000"/>
                                    </p:animMotion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2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2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2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4.44444E-6 -3.02283E-7 C -0.004 -0.00617 -0.02605 -0.02899 -0.02796 -0.05028 C -0.02969 -0.07372 -0.03473 -0.124 -0.01042 -0.14035 " pathEditMode="relative" rAng="0" ptsTypes="faf">
                                      <p:cBhvr>
                                        <p:cTn id="327" dur="10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-7000"/>
                                    </p:animMotion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10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2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2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2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.55556E-7 -4.62677E-6 C -0.01024 -0.02405 -0.03368 -0.03053 -0.04774 -0.02652 C -0.06181 -0.02251 -0.07656 0.01296 -0.0842 0.02345 " pathEditMode="relative" rAng="0" ptsTypes="faf">
                                      <p:cBhvr>
                                        <p:cTn id="337" dur="10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-300"/>
                                    </p:animMotion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2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2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2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8.33333E-7 9.87045E-8 C -0.00521 -0.00771 -0.02587 -0.02684 -0.03177 -0.04627 C -0.03767 -0.0657 -0.03472 -0.10179 -0.03559 -0.11629 " pathEditMode="relative" rAng="0" ptsTypes="aaa">
                                      <p:cBhvr>
                                        <p:cTn id="347" dur="10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" y="-5800"/>
                                    </p:animMotion>
                                  </p:childTnLst>
                                </p:cTn>
                              </p:par>
                              <p:par>
                                <p:cTn id="34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3" dur="2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2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2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5E-6 8.01974E-8 C -0.00382 -0.01326 -0.02639 -0.03455 -0.04271 -0.03609 C -0.05903 -0.03763 -0.08611 -0.01542 -0.09757 -0.01018 " pathEditMode="relative" rAng="0" ptsTypes="faf">
                                      <p:cBhvr>
                                        <p:cTn id="357" dur="10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00" y="-1800"/>
                                    </p:animMotion>
                                  </p:childTnLst>
                                </p:cTn>
                              </p:par>
                              <p:par>
                                <p:cTn id="35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10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200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200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5" dur="2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4.72222E-6 2.14065E-6 C -0.0092 -0.01542 -0.03923 -0.00926 -0.05451 0.00308 C -0.0677 0.00956 -0.07135 0.02313 -0.07899 0.03794 " pathEditMode="relative" rAng="0" ptsTypes="faf">
                                      <p:cBhvr>
                                        <p:cTn id="367" dur="1000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0" y="1100"/>
                                    </p:animMotion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2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2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5" dur="2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38778E-17 1.1351E-6 C -0.00278 -0.00987 -0.01319 -0.03609 -0.01667 -0.05861 C -0.02014 -0.08112 -0.02014 -0.11937 -0.02101 -0.13541 " pathEditMode="relative" rAng="0" ptsTypes="aaa">
                                      <p:cBhvr>
                                        <p:cTn id="377" dur="1000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" y="-6700"/>
                                    </p:animMotion>
                                  </p:childTnLst>
                                </p:cTn>
                              </p:par>
                              <p:par>
                                <p:cTn id="378" presetID="10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10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3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4500000">
                                      <p:cBhvr>
                                        <p:cTn id="408" dur="10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9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4500000">
                                      <p:cBhvr>
                                        <p:cTn id="414" dur="1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5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9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-10800000">
                                      <p:cBhvr>
                                        <p:cTn id="420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1" presetID="8" presetClass="emp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Rot by="-10800000">
                                      <p:cBhvr>
                                        <p:cTn id="422" dur="1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3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1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7" presetID="2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ntr" presetSubtype="0" repeatCount="2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23" presetClass="entr" presetSubtype="16" repeatCount="2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4" dur="50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6" presetID="8" presetClass="emph" presetSubtype="0" repeatCount="2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Rot by="-2160000">
                                      <p:cBhvr>
                                        <p:cTn id="457" dur="5000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8" presetID="10" presetClass="exit" presetSubtype="0" repeatCount="200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50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ldLvl="0" animBg="1"/>
      <p:bldP spid="16" grpId="0" animBg="1"/>
      <p:bldP spid="652" grpId="0" animBg="1"/>
      <p:bldP spid="652" grpId="1" animBg="1"/>
      <p:bldP spid="652" grpId="2" animBg="1"/>
      <p:bldP spid="653" grpId="0" animBg="1"/>
      <p:bldP spid="653" grpId="1" animBg="1"/>
      <p:bldP spid="653" grpId="2" animBg="1"/>
      <p:bldP spid="654" grpId="0" animBg="1"/>
      <p:bldP spid="654" grpId="1" animBg="1"/>
      <p:bldP spid="654" grpId="2" animBg="1"/>
      <p:bldP spid="655" grpId="0" animBg="1"/>
      <p:bldP spid="655" grpId="1" animBg="1"/>
      <p:bldP spid="655" grpId="2" animBg="1"/>
      <p:bldP spid="656" grpId="0" animBg="1"/>
      <p:bldP spid="656" grpId="1" animBg="1"/>
      <p:bldP spid="656" grpId="2" animBg="1"/>
      <p:bldP spid="657" grpId="0" animBg="1"/>
      <p:bldP spid="657" grpId="1" animBg="1"/>
      <p:bldP spid="657" grpId="2" animBg="1"/>
      <p:bldP spid="658" grpId="0" animBg="1"/>
      <p:bldP spid="658" grpId="1" animBg="1"/>
      <p:bldP spid="658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" name="矩形 3"/>
          <p:cNvSpPr>
            <a:spLocks noChangeArrowheads="1"/>
          </p:cNvSpPr>
          <p:nvPr/>
        </p:nvSpPr>
        <p:spPr bwMode="auto">
          <a:xfrm>
            <a:off x="4763977" y="456820"/>
            <a:ext cx="2414270" cy="540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fontAlgn="auto">
              <a:spcBef>
                <a:spcPct val="0"/>
              </a:spcBef>
              <a:buNone/>
            </a:pPr>
            <a:r>
              <a:rPr lang="zh-CN" altLang="en-US" sz="293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其它报告事项</a:t>
            </a:r>
            <a:endParaRPr lang="zh-CN" altLang="en-US" sz="2930" b="1" strike="noStrike" noProof="1" dirty="0">
              <a:solidFill>
                <a:schemeClr val="tx1">
                  <a:lumMod val="95000"/>
                  <a:lumOff val="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140200" y="511175"/>
            <a:ext cx="263525" cy="395288"/>
            <a:chOff x="5284519" y="1508166"/>
            <a:chExt cx="213756" cy="427512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圆角矩形 5"/>
          <p:cNvSpPr/>
          <p:nvPr/>
        </p:nvSpPr>
        <p:spPr>
          <a:xfrm>
            <a:off x="2276158" y="1206500"/>
            <a:ext cx="2487612" cy="2867025"/>
          </a:xfrm>
          <a:prstGeom prst="roundRect">
            <a:avLst>
              <a:gd name="adj" fmla="val 5681"/>
            </a:avLst>
          </a:prstGeom>
          <a:noFill/>
          <a:ln w="38100" cap="flat" cmpd="sng">
            <a:solidFill>
              <a:srgbClr val="0076A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 anchorCtr="0"/>
          <a:p>
            <a:pPr lvl="2" indent="0"/>
            <a:endParaRPr lang="zh-CN" altLang="en-US">
              <a:solidFill>
                <a:srgbClr val="0076A3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296785" y="1206500"/>
            <a:ext cx="2487613" cy="2867025"/>
          </a:xfrm>
          <a:prstGeom prst="roundRect">
            <a:avLst>
              <a:gd name="adj" fmla="val 5069"/>
            </a:avLst>
          </a:prstGeom>
          <a:noFill/>
          <a:ln w="38100" cap="flat" cmpd="sng">
            <a:solidFill>
              <a:srgbClr val="0076A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 anchorCtr="0"/>
          <a:p>
            <a:pPr lvl="2" indent="0"/>
            <a:endParaRPr lang="zh-CN" altLang="en-US">
              <a:solidFill>
                <a:srgbClr val="0076A3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矩形 26"/>
          <p:cNvSpPr/>
          <p:nvPr/>
        </p:nvSpPr>
        <p:spPr>
          <a:xfrm>
            <a:off x="7465060" y="1357313"/>
            <a:ext cx="2160588" cy="1209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76A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人大代表建议和政协提案办理结果公开情况：</a:t>
            </a:r>
            <a:r>
              <a:rPr lang="en-US" altLang="zh-CN" sz="1400" dirty="0">
                <a:solidFill>
                  <a:srgbClr val="0076A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1400" dirty="0">
                <a:solidFill>
                  <a:srgbClr val="0076A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年，本单位未收到人大代表和政协提案。</a:t>
            </a:r>
            <a:endParaRPr lang="zh-CN" altLang="en-US" sz="1400" dirty="0">
              <a:solidFill>
                <a:srgbClr val="0076A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763453" y="1206500"/>
            <a:ext cx="2487612" cy="2867025"/>
          </a:xfrm>
          <a:prstGeom prst="roundRect">
            <a:avLst>
              <a:gd name="adj" fmla="val 5069"/>
            </a:avLst>
          </a:prstGeom>
          <a:noFill/>
          <a:ln w="38100" cap="flat" cmpd="sng">
            <a:solidFill>
              <a:srgbClr val="0076A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40" tIns="45720" rIns="91440" bIns="45720" anchor="t" anchorCtr="0"/>
          <a:p>
            <a:pPr lvl="2" indent="0"/>
            <a:endParaRPr lang="zh-CN" altLang="en-US">
              <a:solidFill>
                <a:srgbClr val="0076A3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46015" y="1206183"/>
            <a:ext cx="2168525" cy="28867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76A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嘉祥县司法局在落实上年度政务公开工作要点上成效显著，加强了组织领导和制度建设，确保了信息真实准确公开。通过成立领导小组、修订规定、严格审核内容及强化教育培训，提升了政务公开工作的规范性和透明度，有效保障了公众的知情权。</a:t>
            </a:r>
            <a:endParaRPr lang="zh-CN" altLang="en-US" sz="1400" dirty="0">
              <a:solidFill>
                <a:srgbClr val="0076A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32"/>
          <p:cNvSpPr txBox="1"/>
          <p:nvPr/>
        </p:nvSpPr>
        <p:spPr>
          <a:xfrm>
            <a:off x="2382838" y="1713230"/>
            <a:ext cx="2146300" cy="14890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0076A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依据《政府信息公开信息处理费管理办法》收取信息处理费的情况：本年度嘉祥县司法局未收取信息处理费。</a:t>
            </a:r>
            <a:r>
              <a:rPr lang="en-US" altLang="zh-CN" sz="1400" dirty="0">
                <a:solidFill>
                  <a:srgbClr val="0076A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1400" dirty="0">
              <a:solidFill>
                <a:srgbClr val="0076A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Rectangle 20"/>
          <p:cNvSpPr/>
          <p:nvPr/>
        </p:nvSpPr>
        <p:spPr>
          <a:xfrm>
            <a:off x="2811463" y="5784850"/>
            <a:ext cx="7847012" cy="655638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wrap="square" lIns="91440" tIns="45720" rIns="91440" bIns="45720" anchor="t" anchorCtr="0"/>
          <a:p>
            <a:endParaRPr lang="zh-CN" altLang="en-US">
              <a:solidFill>
                <a:srgbClr val="0076A3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 bldLvl="0" animBg="1"/>
      <p:bldP spid="7" grpId="0" bldLvl="0" animBg="1"/>
      <p:bldP spid="8" grpId="0"/>
      <p:bldP spid="9" grpId="0" bldLvl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右箭头 1"/>
          <p:cNvSpPr/>
          <p:nvPr/>
        </p:nvSpPr>
        <p:spPr>
          <a:xfrm rot="-2820000">
            <a:off x="3083719" y="1596231"/>
            <a:ext cx="836613" cy="80962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 dirty="0"/>
          </a:p>
        </p:txBody>
      </p:sp>
      <p:sp>
        <p:nvSpPr>
          <p:cNvPr id="72" name="Rectangle 12"/>
          <p:cNvSpPr/>
          <p:nvPr/>
        </p:nvSpPr>
        <p:spPr>
          <a:xfrm>
            <a:off x="10996613" y="1809750"/>
            <a:ext cx="1200150" cy="2792413"/>
          </a:xfrm>
          <a:prstGeom prst="rect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3" name="Freeform 13"/>
          <p:cNvSpPr/>
          <p:nvPr/>
        </p:nvSpPr>
        <p:spPr>
          <a:xfrm>
            <a:off x="0" y="1809750"/>
            <a:ext cx="1949450" cy="2792413"/>
          </a:xfrm>
          <a:custGeom>
            <a:avLst/>
            <a:gdLst/>
            <a:ahLst/>
            <a:cxnLst>
              <a:cxn ang="0">
                <a:pos x="1949003" y="2792175"/>
              </a:cxn>
              <a:cxn ang="0">
                <a:pos x="0" y="2792175"/>
              </a:cxn>
              <a:cxn ang="0">
                <a:pos x="0" y="0"/>
              </a:cxn>
              <a:cxn ang="0">
                <a:pos x="1949003" y="0"/>
              </a:cxn>
              <a:cxn ang="0">
                <a:pos x="909534" y="1396087"/>
              </a:cxn>
              <a:cxn ang="0">
                <a:pos x="1949003" y="2792175"/>
              </a:cxn>
            </a:cxnLst>
            <a:pathLst>
              <a:path w="2055" h="3548">
                <a:moveTo>
                  <a:pt x="2055" y="3548"/>
                </a:moveTo>
                <a:lnTo>
                  <a:pt x="0" y="3548"/>
                </a:lnTo>
                <a:lnTo>
                  <a:pt x="0" y="0"/>
                </a:lnTo>
                <a:lnTo>
                  <a:pt x="2055" y="0"/>
                </a:lnTo>
                <a:cubicBezTo>
                  <a:pt x="1407" y="317"/>
                  <a:pt x="959" y="992"/>
                  <a:pt x="959" y="1774"/>
                </a:cubicBezTo>
                <a:cubicBezTo>
                  <a:pt x="959" y="2555"/>
                  <a:pt x="1407" y="3231"/>
                  <a:pt x="2055" y="3548"/>
                </a:cubicBezTo>
                <a:close/>
              </a:path>
            </a:pathLst>
          </a:custGeom>
          <a:solidFill>
            <a:srgbClr val="0076A3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4" name="Freeform 19"/>
          <p:cNvSpPr/>
          <p:nvPr/>
        </p:nvSpPr>
        <p:spPr>
          <a:xfrm>
            <a:off x="2965450" y="-41275"/>
            <a:ext cx="2346325" cy="6918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6435" y="3458637"/>
              </a:cxn>
              <a:cxn ang="0">
                <a:pos x="0" y="6918036"/>
              </a:cxn>
            </a:cxnLst>
            <a:pathLst>
              <a:path w="1703" h="9079">
                <a:moveTo>
                  <a:pt x="0" y="0"/>
                </a:moveTo>
                <a:cubicBezTo>
                  <a:pt x="1060" y="1213"/>
                  <a:pt x="1703" y="2801"/>
                  <a:pt x="1703" y="4539"/>
                </a:cubicBezTo>
                <a:cubicBezTo>
                  <a:pt x="1703" y="6277"/>
                  <a:pt x="1060" y="7865"/>
                  <a:pt x="0" y="9079"/>
                </a:cubicBezTo>
              </a:path>
            </a:pathLst>
          </a:custGeom>
          <a:noFill/>
          <a:ln w="19050" cap="flat" cmpd="sng">
            <a:solidFill>
              <a:srgbClr val="0076A3"/>
            </a:solidFill>
            <a:prstDash val="sysDash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5" name="椭圆 74"/>
          <p:cNvSpPr>
            <a:spLocks noChangeAspect="1"/>
          </p:cNvSpPr>
          <p:nvPr/>
        </p:nvSpPr>
        <p:spPr>
          <a:xfrm>
            <a:off x="3976688" y="808038"/>
            <a:ext cx="768350" cy="730250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6" name="椭圆 75"/>
          <p:cNvSpPr>
            <a:spLocks noChangeAspect="1"/>
          </p:cNvSpPr>
          <p:nvPr/>
        </p:nvSpPr>
        <p:spPr>
          <a:xfrm>
            <a:off x="4683125" y="1724025"/>
            <a:ext cx="768350" cy="730250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7" name="椭圆 76"/>
          <p:cNvSpPr>
            <a:spLocks noChangeAspect="1"/>
          </p:cNvSpPr>
          <p:nvPr/>
        </p:nvSpPr>
        <p:spPr>
          <a:xfrm>
            <a:off x="4884738" y="2605088"/>
            <a:ext cx="768350" cy="728662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8" name="椭圆 77"/>
          <p:cNvSpPr>
            <a:spLocks noChangeAspect="1"/>
          </p:cNvSpPr>
          <p:nvPr/>
        </p:nvSpPr>
        <p:spPr>
          <a:xfrm>
            <a:off x="4862513" y="3506788"/>
            <a:ext cx="768350" cy="728662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79" name="椭圆 78"/>
          <p:cNvSpPr>
            <a:spLocks noChangeAspect="1"/>
          </p:cNvSpPr>
          <p:nvPr/>
        </p:nvSpPr>
        <p:spPr>
          <a:xfrm>
            <a:off x="4692650" y="4398963"/>
            <a:ext cx="768350" cy="728662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0" name="椭圆 79"/>
          <p:cNvSpPr>
            <a:spLocks noChangeAspect="1"/>
          </p:cNvSpPr>
          <p:nvPr/>
        </p:nvSpPr>
        <p:spPr>
          <a:xfrm>
            <a:off x="3984625" y="5299075"/>
            <a:ext cx="768350" cy="730250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1" name="圆角矩形 80"/>
          <p:cNvSpPr/>
          <p:nvPr/>
        </p:nvSpPr>
        <p:spPr>
          <a:xfrm>
            <a:off x="4937125" y="868363"/>
            <a:ext cx="5222875" cy="608012"/>
          </a:xfrm>
          <a:prstGeom prst="roundRect">
            <a:avLst>
              <a:gd name="adj" fmla="val 50000"/>
            </a:avLst>
          </a:prstGeom>
          <a:solidFill>
            <a:srgbClr val="0076A3"/>
          </a:solidFill>
          <a:ln w="19050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5616575" y="1784350"/>
            <a:ext cx="4556125" cy="608013"/>
          </a:xfrm>
          <a:prstGeom prst="roundRect">
            <a:avLst>
              <a:gd name="adj" fmla="val 50000"/>
            </a:avLst>
          </a:prstGeom>
          <a:solidFill>
            <a:srgbClr val="0076A3"/>
          </a:solidFill>
          <a:ln w="19050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3" name="圆角矩形 82"/>
          <p:cNvSpPr/>
          <p:nvPr/>
        </p:nvSpPr>
        <p:spPr>
          <a:xfrm>
            <a:off x="5859463" y="2671763"/>
            <a:ext cx="4300537" cy="608012"/>
          </a:xfrm>
          <a:prstGeom prst="roundRect">
            <a:avLst>
              <a:gd name="adj" fmla="val 50000"/>
            </a:avLst>
          </a:prstGeom>
          <a:solidFill>
            <a:srgbClr val="0076A3"/>
          </a:solidFill>
          <a:ln w="19050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4" name="圆角矩形 83"/>
          <p:cNvSpPr/>
          <p:nvPr/>
        </p:nvSpPr>
        <p:spPr>
          <a:xfrm>
            <a:off x="5856288" y="3565525"/>
            <a:ext cx="4303712" cy="608013"/>
          </a:xfrm>
          <a:prstGeom prst="roundRect">
            <a:avLst>
              <a:gd name="adj" fmla="val 50000"/>
            </a:avLst>
          </a:prstGeom>
          <a:solidFill>
            <a:srgbClr val="0076A3"/>
          </a:solidFill>
          <a:ln w="19050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5" name="圆角矩形 84"/>
          <p:cNvSpPr/>
          <p:nvPr/>
        </p:nvSpPr>
        <p:spPr>
          <a:xfrm>
            <a:off x="5616575" y="4457700"/>
            <a:ext cx="4556125" cy="608013"/>
          </a:xfrm>
          <a:prstGeom prst="roundRect">
            <a:avLst>
              <a:gd name="adj" fmla="val 50000"/>
            </a:avLst>
          </a:prstGeom>
          <a:solidFill>
            <a:srgbClr val="0076A3"/>
          </a:solidFill>
          <a:ln w="19050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6" name="圆角矩形 85"/>
          <p:cNvSpPr/>
          <p:nvPr/>
        </p:nvSpPr>
        <p:spPr>
          <a:xfrm>
            <a:off x="4929188" y="5362575"/>
            <a:ext cx="5230812" cy="609600"/>
          </a:xfrm>
          <a:prstGeom prst="roundRect">
            <a:avLst>
              <a:gd name="adj" fmla="val 50000"/>
            </a:avLst>
          </a:prstGeom>
          <a:solidFill>
            <a:srgbClr val="0076A3"/>
          </a:solidFill>
          <a:ln w="19050">
            <a:noFill/>
          </a:ln>
        </p:spPr>
        <p:txBody>
          <a:bodyPr wrap="square" lIns="108816" tIns="54408" rIns="108816" bIns="54408" anchor="t" anchorCtr="0"/>
          <a:p>
            <a:pPr defTabSz="1089025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65750" y="901700"/>
            <a:ext cx="1792288" cy="538163"/>
          </a:xfrm>
          <a:prstGeom prst="rect">
            <a:avLst/>
          </a:prstGeom>
          <a:noFill/>
          <a:ln>
            <a:noFill/>
          </a:ln>
        </p:spPr>
        <p:txBody>
          <a:bodyPr wrap="none" lIns="108816" tIns="54408" rIns="108816" bIns="54408" rtlCol="0">
            <a:spAutoFit/>
          </a:bodyPr>
          <a:lstStyle/>
          <a:p>
            <a:pPr fontAlgn="auto"/>
            <a:r>
              <a:rPr lang="zh-CN" altLang="en-US" sz="2800" spc="300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总体情况</a:t>
            </a:r>
            <a:endParaRPr lang="zh-CN" altLang="en-US" sz="2800" spc="300" noProof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30913" y="1824038"/>
            <a:ext cx="3646488" cy="476250"/>
          </a:xfrm>
          <a:prstGeom prst="rect">
            <a:avLst/>
          </a:prstGeom>
          <a:noFill/>
          <a:ln>
            <a:noFill/>
          </a:ln>
        </p:spPr>
        <p:txBody>
          <a:bodyPr wrap="none" lIns="108816" tIns="54408" rIns="108816" bIns="54408" rtlCol="0">
            <a:spAutoFit/>
          </a:bodyPr>
          <a:lstStyle/>
          <a:p>
            <a:pPr fontAlgn="auto"/>
            <a:r>
              <a:rPr lang="zh-CN" altLang="en-US" sz="2400" spc="300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主动公开政府信息情况</a:t>
            </a:r>
            <a:endParaRPr lang="zh-CN" altLang="en-US" sz="2400" spc="300" noProof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137275" y="2795588"/>
            <a:ext cx="4110038" cy="354013"/>
          </a:xfrm>
          <a:prstGeom prst="rect">
            <a:avLst/>
          </a:prstGeom>
          <a:noFill/>
          <a:ln>
            <a:noFill/>
          </a:ln>
        </p:spPr>
        <p:txBody>
          <a:bodyPr wrap="square" lIns="108816" tIns="54408" rIns="108816" bIns="54408" rtlCol="0">
            <a:spAutoFit/>
          </a:bodyPr>
          <a:lstStyle/>
          <a:p>
            <a:pPr fontAlgn="auto"/>
            <a:r>
              <a:rPr lang="zh-CN" altLang="en-US" sz="1600" b="1" spc="300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收到和处理政府信息公开申请情况</a:t>
            </a:r>
            <a:endParaRPr lang="zh-CN" altLang="en-US" sz="1600" b="1" spc="300" noProof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181725" y="3549650"/>
            <a:ext cx="3165475" cy="660400"/>
          </a:xfrm>
          <a:prstGeom prst="rect">
            <a:avLst/>
          </a:prstGeom>
          <a:noFill/>
          <a:ln>
            <a:noFill/>
          </a:ln>
        </p:spPr>
        <p:txBody>
          <a:bodyPr wrap="none" lIns="108816" tIns="54408" rIns="108816" bIns="54408" rtlCol="0">
            <a:spAutoFit/>
          </a:bodyPr>
          <a:lstStyle/>
          <a:p>
            <a:pPr fontAlgn="auto"/>
            <a:r>
              <a:rPr lang="zh-CN" altLang="en-US" b="1" spc="300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政府信息公开行政复议、</a:t>
            </a:r>
            <a:endParaRPr lang="zh-CN" altLang="en-US" b="1" spc="300" noProof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/>
            <a:r>
              <a:rPr lang="zh-CN" altLang="en-US" b="1" spc="300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行政诉讼情况</a:t>
            </a:r>
            <a:endParaRPr lang="zh-CN" altLang="en-US" b="1" spc="300" noProof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051550" y="4564063"/>
            <a:ext cx="3432175" cy="384175"/>
          </a:xfrm>
          <a:prstGeom prst="rect">
            <a:avLst/>
          </a:prstGeom>
          <a:noFill/>
          <a:ln>
            <a:noFill/>
          </a:ln>
        </p:spPr>
        <p:txBody>
          <a:bodyPr wrap="none" lIns="108816" tIns="54408" rIns="108816" bIns="54408" rtlCol="0">
            <a:spAutoFit/>
          </a:bodyPr>
          <a:lstStyle/>
          <a:p>
            <a:pPr fontAlgn="auto"/>
            <a:r>
              <a:rPr lang="zh-CN" altLang="en-US" b="1" spc="300" noProof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存在的主要问题及改进情况</a:t>
            </a:r>
            <a:endParaRPr lang="zh-CN" altLang="en-US" b="1" spc="300" noProof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65750" y="5397500"/>
            <a:ext cx="3760788" cy="538163"/>
          </a:xfrm>
          <a:prstGeom prst="rect">
            <a:avLst/>
          </a:prstGeom>
          <a:noFill/>
          <a:ln>
            <a:noFill/>
          </a:ln>
        </p:spPr>
        <p:txBody>
          <a:bodyPr wrap="none" lIns="108816" tIns="54408" rIns="108816" bIns="54408" rtlCol="0">
            <a:spAutoFit/>
          </a:bodyPr>
          <a:lstStyle/>
          <a:p>
            <a:pPr fontAlgn="auto"/>
            <a:r>
              <a:rPr lang="zh-CN" altLang="en-US" sz="2800" spc="300" noProof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其他需要报告的事项</a:t>
            </a:r>
            <a:endParaRPr lang="zh-CN" altLang="en-US" sz="2800" spc="300" noProof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25913" y="839788"/>
            <a:ext cx="504825" cy="663575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819650" y="1749425"/>
            <a:ext cx="504825" cy="663575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011738" y="2654300"/>
            <a:ext cx="504825" cy="663575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989513" y="3538538"/>
            <a:ext cx="504825" cy="663575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824413" y="4464050"/>
            <a:ext cx="504825" cy="663575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097338" y="5337175"/>
            <a:ext cx="504825" cy="663575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Oval 14"/>
          <p:cNvSpPr/>
          <p:nvPr/>
        </p:nvSpPr>
        <p:spPr>
          <a:xfrm>
            <a:off x="1257300" y="1995488"/>
            <a:ext cx="2471738" cy="2416175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wrap="square" lIns="108816" tIns="54408" rIns="108816" bIns="54408" anchor="t" anchorCtr="0"/>
          <a:p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857375" y="2360613"/>
            <a:ext cx="1217613" cy="1341437"/>
          </a:xfrm>
          <a:prstGeom prst="rect">
            <a:avLst/>
          </a:prstGeom>
          <a:noFill/>
          <a:ln w="9525">
            <a:noFill/>
          </a:ln>
        </p:spPr>
        <p:txBody>
          <a:bodyPr wrap="square" lIns="108816" tIns="54408" rIns="108816" bIns="54408" anchor="t" anchorCtr="0">
            <a:spAutoFit/>
          </a:bodyPr>
          <a:p>
            <a:pPr algn="dist"/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endParaRPr lang="en-US" altLang="zh-CN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dist"/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817688" y="3829050"/>
            <a:ext cx="1296987" cy="341313"/>
          </a:xfrm>
          <a:prstGeom prst="rect">
            <a:avLst/>
          </a:prstGeom>
          <a:noFill/>
          <a:ln w="9525">
            <a:noFill/>
          </a:ln>
        </p:spPr>
        <p:txBody>
          <a:bodyPr wrap="none" lIns="108816" tIns="54408" rIns="108816" bIns="54408" anchor="t" anchorCtr="0">
            <a:spAutoFit/>
          </a:bodyPr>
          <a:p>
            <a:r>
              <a:rPr lang="en-US" altLang="zh-CN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15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3 0.3321 L 4.44444E-6 4.75486E-6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0" y="-166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6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14427 0.2174 L 2.22222E-6 -3.84829E-6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0" y="-108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6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6632 0.09506 L 3.61111E-6 -4.27382E-6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-47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6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16632 -0.02752 L 1.11111E-6 4.0333E-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3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0.1467 -0.15171 L 1.66667E-6 3.46901E-6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0" y="750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6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1024 -0.27127 L -2.5E-6 -1.74838E-6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1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3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3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3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3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3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3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3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000"/>
                            </p:stCondLst>
                            <p:childTnLst>
                              <p:par>
                                <p:cTn id="1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3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3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8500"/>
                            </p:stCondLst>
                            <p:childTnLst>
                              <p:par>
                                <p:cTn id="1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93 0.11273 L -9.06014E-7 2.96296E-6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" y="-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26" presetClass="emph" presetSubtype="0" repeatCount="2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2" grpId="0" animBg="1"/>
      <p:bldP spid="73" grpId="0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/>
      <p:bldP spid="87" grpId="1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 animBg="1"/>
      <p:bldP spid="101" grpId="0"/>
      <p:bldP spid="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4763977" y="456820"/>
            <a:ext cx="1675130" cy="54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buNone/>
            </a:pPr>
            <a:r>
              <a:rPr lang="zh-CN" altLang="en-US" sz="293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Impact" panose="020B0806030902050204" pitchFamily="34" charset="0"/>
              </a:rPr>
              <a:t>总体情况</a:t>
            </a:r>
            <a:endParaRPr lang="zh-CN" altLang="en-US" sz="2935" b="1" strike="noStrike" noProof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140200" y="511175"/>
            <a:ext cx="263525" cy="395288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箭头3"/>
          <p:cNvSpPr/>
          <p:nvPr/>
        </p:nvSpPr>
        <p:spPr bwMode="gray">
          <a:xfrm flipV="1">
            <a:off x="2925763" y="3808413"/>
            <a:ext cx="1206500" cy="1677988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zh-CN" altLang="en-US" sz="1350" strike="noStrike" noProof="1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箭头2"/>
          <p:cNvSpPr/>
          <p:nvPr/>
        </p:nvSpPr>
        <p:spPr bwMode="gray">
          <a:xfrm rot="16200000">
            <a:off x="3243263" y="3109913"/>
            <a:ext cx="358775" cy="1435100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zh-CN" altLang="en-US" sz="1350" strike="noStrike" noProof="1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箭头1"/>
          <p:cNvSpPr/>
          <p:nvPr/>
        </p:nvSpPr>
        <p:spPr bwMode="gray">
          <a:xfrm>
            <a:off x="2917825" y="1976438"/>
            <a:ext cx="1206500" cy="1943100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zh-CN" altLang="en-US" sz="1350" strike="noStrike" noProof="1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9" name="文本1"/>
          <p:cNvSpPr/>
          <p:nvPr/>
        </p:nvSpPr>
        <p:spPr>
          <a:xfrm>
            <a:off x="5643563" y="1547813"/>
            <a:ext cx="4699000" cy="1319212"/>
          </a:xfrm>
          <a:prstGeom prst="roundRect">
            <a:avLst>
              <a:gd name="adj" fmla="val 11505"/>
            </a:avLst>
          </a:prstGeom>
          <a:noFill/>
          <a:ln w="28575" cap="flat" cmpd="sng">
            <a:solidFill>
              <a:srgbClr val="0076A3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rgbClr val="3148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1700" dirty="0">
                <a:solidFill>
                  <a:srgbClr val="3148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2024年县司法局在本单位门户网站主动公开政府信息160条。“法治嘉祥”公众号发布信息437条。“</a:t>
            </a:r>
            <a:endParaRPr lang="zh-CN" altLang="en-US" sz="1700" dirty="0">
              <a:solidFill>
                <a:srgbClr val="31486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标题1"/>
          <p:cNvSpPr/>
          <p:nvPr/>
        </p:nvSpPr>
        <p:spPr>
          <a:xfrm>
            <a:off x="4271963" y="1539875"/>
            <a:ext cx="1371600" cy="1327150"/>
          </a:xfrm>
          <a:prstGeom prst="roundRect">
            <a:avLst>
              <a:gd name="adj" fmla="val 11921"/>
            </a:avLst>
          </a:prstGeom>
          <a:solidFill>
            <a:srgbClr val="0076A3"/>
          </a:solidFill>
          <a:ln w="25400">
            <a:noFill/>
          </a:ln>
        </p:spPr>
        <p:txBody>
          <a:bodyPr anchor="ctr" anchorCtr="0"/>
          <a:p>
            <a:pPr algn="ctr">
              <a:lnSpc>
                <a:spcPct val="120000"/>
              </a:lnSpc>
            </a:pPr>
            <a:r>
              <a:rPr lang="zh-CN" altLang="en-US" sz="1600" b="1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主动公开情况</a:t>
            </a:r>
            <a:endParaRPr lang="zh-CN" altLang="en-US" sz="1600" b="1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2"/>
          <p:cNvSpPr/>
          <p:nvPr/>
        </p:nvSpPr>
        <p:spPr>
          <a:xfrm>
            <a:off x="5643563" y="3151188"/>
            <a:ext cx="4699000" cy="1314450"/>
          </a:xfrm>
          <a:prstGeom prst="roundRect">
            <a:avLst>
              <a:gd name="adj" fmla="val 11505"/>
            </a:avLst>
          </a:prstGeom>
          <a:noFill/>
          <a:ln w="28575" cap="flat" cmpd="sng">
            <a:solidFill>
              <a:srgbClr val="0076A3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>
              <a:lnSpc>
                <a:spcPct val="120000"/>
              </a:lnSpc>
            </a:pPr>
            <a:r>
              <a:rPr lang="zh-CN" altLang="en-US" sz="1700" dirty="0">
                <a:solidFill>
                  <a:srgbClr val="3148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en-US" altLang="zh-CN" sz="1700" dirty="0">
                <a:solidFill>
                  <a:srgbClr val="3148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700" dirty="0">
                <a:solidFill>
                  <a:srgbClr val="3148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年，县司法局接收政府信息公开申请0件，未发生因政府信息公开引发的行政复议、行政诉讼案件。</a:t>
            </a:r>
            <a:endParaRPr lang="zh-CN" altLang="en-US" sz="1700" dirty="0">
              <a:solidFill>
                <a:srgbClr val="31486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标题2"/>
          <p:cNvSpPr/>
          <p:nvPr/>
        </p:nvSpPr>
        <p:spPr>
          <a:xfrm>
            <a:off x="4271963" y="3151188"/>
            <a:ext cx="1371600" cy="1314450"/>
          </a:xfrm>
          <a:prstGeom prst="roundRect">
            <a:avLst>
              <a:gd name="adj" fmla="val 11921"/>
            </a:avLst>
          </a:prstGeom>
          <a:solidFill>
            <a:srgbClr val="0076A3"/>
          </a:solidFill>
          <a:ln w="25400">
            <a:noFill/>
          </a:ln>
        </p:spPr>
        <p:txBody>
          <a:bodyPr anchor="ctr" anchorCtr="0"/>
          <a:p>
            <a:pPr algn="ctr">
              <a:lnSpc>
                <a:spcPct val="120000"/>
              </a:lnSpc>
            </a:pPr>
            <a:r>
              <a:rPr lang="zh-CN" altLang="en-US" sz="1600" b="1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依申请公开情况</a:t>
            </a:r>
            <a:endParaRPr lang="zh-CN" altLang="en-US" sz="1600" b="1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3"/>
          <p:cNvSpPr/>
          <p:nvPr/>
        </p:nvSpPr>
        <p:spPr>
          <a:xfrm>
            <a:off x="5643563" y="4740275"/>
            <a:ext cx="4699000" cy="1303338"/>
          </a:xfrm>
          <a:prstGeom prst="roundRect">
            <a:avLst>
              <a:gd name="adj" fmla="val 11505"/>
            </a:avLst>
          </a:prstGeom>
          <a:noFill/>
          <a:ln w="28575" cap="flat" cmpd="sng">
            <a:solidFill>
              <a:srgbClr val="0076A3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>
              <a:lnSpc>
                <a:spcPct val="120000"/>
              </a:lnSpc>
            </a:pPr>
            <a:r>
              <a:rPr lang="zh-CN" altLang="en-US" sz="1700" dirty="0">
                <a:solidFill>
                  <a:srgbClr val="3148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一是审批发布制度并严格按照此制度执行，及时公开发布政府信息。二是严格管理政府门户网站“行政执法专栏”，监督我县行政执法单位对行政执法全过程的公开。</a:t>
            </a:r>
            <a:endParaRPr lang="zh-CN" altLang="en-US" sz="1700" dirty="0">
              <a:solidFill>
                <a:srgbClr val="31486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标题3"/>
          <p:cNvSpPr/>
          <p:nvPr/>
        </p:nvSpPr>
        <p:spPr>
          <a:xfrm>
            <a:off x="4271963" y="4740275"/>
            <a:ext cx="1371600" cy="1303338"/>
          </a:xfrm>
          <a:prstGeom prst="roundRect">
            <a:avLst>
              <a:gd name="adj" fmla="val 11921"/>
            </a:avLst>
          </a:prstGeom>
          <a:solidFill>
            <a:srgbClr val="0076A3"/>
          </a:solidFill>
          <a:ln w="25400">
            <a:noFill/>
          </a:ln>
        </p:spPr>
        <p:txBody>
          <a:bodyPr anchor="ctr" anchorCtr="0"/>
          <a:p>
            <a:pPr algn="ctr">
              <a:lnSpc>
                <a:spcPct val="120000"/>
              </a:lnSpc>
            </a:pPr>
            <a:r>
              <a:rPr lang="zh-CN" altLang="en-US" sz="1600" b="1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政府信息管理情况</a:t>
            </a:r>
            <a:endParaRPr lang="zh-CN" altLang="en-US" sz="1600" b="1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Oval 19"/>
          <p:cNvSpPr/>
          <p:nvPr/>
        </p:nvSpPr>
        <p:spPr>
          <a:xfrm>
            <a:off x="2297113" y="3149600"/>
            <a:ext cx="1323975" cy="1316038"/>
          </a:xfrm>
          <a:prstGeom prst="ellipse">
            <a:avLst/>
          </a:prstGeom>
          <a:solidFill>
            <a:srgbClr val="0076A3"/>
          </a:solidFill>
          <a:ln w="9525">
            <a:noFill/>
          </a:ln>
        </p:spPr>
        <p:txBody>
          <a:bodyPr anchor="ctr" anchorCtr="0"/>
          <a:p>
            <a:pPr algn="ctr">
              <a:lnSpc>
                <a:spcPct val="120000"/>
              </a:lnSpc>
            </a:pPr>
            <a:r>
              <a:rPr lang="zh-CN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总体</a:t>
            </a:r>
            <a:endParaRPr lang="zh-CN" altLang="en-US" sz="17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ctr">
              <a:lnSpc>
                <a:spcPct val="120000"/>
              </a:lnSpc>
            </a:pPr>
            <a:r>
              <a:rPr lang="zh-CN" altLang="en-US" sz="17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情况</a:t>
            </a:r>
            <a:endParaRPr lang="zh-CN" altLang="en-US" sz="17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4763977" y="456820"/>
            <a:ext cx="1675130" cy="54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buNone/>
            </a:pPr>
            <a:r>
              <a:rPr lang="zh-CN" altLang="en-US" sz="293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Impact" panose="020B0806030902050204" pitchFamily="34" charset="0"/>
              </a:rPr>
              <a:t>总体情况</a:t>
            </a:r>
            <a:endParaRPr lang="zh-CN" altLang="en-US" sz="2930" b="1" strike="noStrike" noProof="1" dirty="0">
              <a:solidFill>
                <a:schemeClr val="tx1">
                  <a:lumMod val="95000"/>
                  <a:lumOff val="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140200" y="511175"/>
            <a:ext cx="263525" cy="395288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组合 134"/>
          <p:cNvGrpSpPr/>
          <p:nvPr/>
        </p:nvGrpSpPr>
        <p:grpSpPr>
          <a:xfrm>
            <a:off x="4638675" y="1146175"/>
            <a:ext cx="1920875" cy="1587500"/>
            <a:chOff x="6416419" y="1571349"/>
            <a:chExt cx="1031953" cy="860599"/>
          </a:xfrm>
        </p:grpSpPr>
        <p:sp>
          <p:nvSpPr>
            <p:cNvPr id="77" name="Teardrop 58"/>
            <p:cNvSpPr/>
            <p:nvPr/>
          </p:nvSpPr>
          <p:spPr>
            <a:xfrm rot="8100000">
              <a:off x="6487891" y="1571349"/>
              <a:ext cx="882869" cy="860599"/>
            </a:xfrm>
            <a:prstGeom prst="teardrop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400" strike="noStrike" noProof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68" name="TextBox 117"/>
            <p:cNvSpPr txBox="1"/>
            <p:nvPr/>
          </p:nvSpPr>
          <p:spPr>
            <a:xfrm>
              <a:off x="6416419" y="1816552"/>
              <a:ext cx="1031953" cy="49983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政府信息公开</a:t>
              </a:r>
              <a:endPara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平台</a:t>
              </a:r>
              <a:endPara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建设情况</a:t>
              </a:r>
              <a:endPara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5370" name="文本框 5"/>
          <p:cNvSpPr txBox="1"/>
          <p:nvPr/>
        </p:nvSpPr>
        <p:spPr>
          <a:xfrm>
            <a:off x="2676525" y="3174365"/>
            <a:ext cx="5909945" cy="119888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嘉祥县司法局成确定专人负责政府网站及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</a:rPr>
              <a:t>“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法治嘉祥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</a:rPr>
              <a:t>”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公众号的日常维护，定期登录后台对公开信息进行检查，立查立改发现的问题。公众号开设互动交流栏目，主动接受群众监督，听取群众意见。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4763977" y="456820"/>
            <a:ext cx="1675130" cy="54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fontAlgn="auto">
              <a:spcBef>
                <a:spcPct val="0"/>
              </a:spcBef>
              <a:buNone/>
            </a:pPr>
            <a:r>
              <a:rPr lang="zh-CN" altLang="en-US" sz="293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Impact" panose="020B0806030902050204" pitchFamily="34" charset="0"/>
              </a:rPr>
              <a:t>总体情况</a:t>
            </a:r>
            <a:endParaRPr lang="zh-CN" altLang="en-US" sz="2935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140200" y="511175"/>
            <a:ext cx="263525" cy="395288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组合 134"/>
          <p:cNvGrpSpPr/>
          <p:nvPr/>
        </p:nvGrpSpPr>
        <p:grpSpPr>
          <a:xfrm>
            <a:off x="4638675" y="1146175"/>
            <a:ext cx="1920875" cy="1587500"/>
            <a:chOff x="6416419" y="1571349"/>
            <a:chExt cx="1031953" cy="860599"/>
          </a:xfrm>
        </p:grpSpPr>
        <p:sp>
          <p:nvSpPr>
            <p:cNvPr id="77" name="Teardrop 58"/>
            <p:cNvSpPr/>
            <p:nvPr/>
          </p:nvSpPr>
          <p:spPr>
            <a:xfrm rot="8100000">
              <a:off x="6487891" y="1571349"/>
              <a:ext cx="882869" cy="860599"/>
            </a:xfrm>
            <a:prstGeom prst="teardrop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z="1400" strike="noStrike" noProof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416" name="TextBox 117"/>
            <p:cNvSpPr txBox="1"/>
            <p:nvPr/>
          </p:nvSpPr>
          <p:spPr>
            <a:xfrm>
              <a:off x="6416419" y="1816552"/>
              <a:ext cx="1031953" cy="3497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监督保障</a:t>
              </a:r>
              <a:endPara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CN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  <a:endPara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417" name="文本框 6"/>
          <p:cNvSpPr txBox="1"/>
          <p:nvPr/>
        </p:nvSpPr>
        <p:spPr>
          <a:xfrm>
            <a:off x="3014345" y="3082290"/>
            <a:ext cx="5291455" cy="1476375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嘉祥县司法局不断完善公开流程，强化制度保障。</a:t>
            </a:r>
            <a:r>
              <a:rPr lang="en-US" altLang="zh-CN">
                <a:latin typeface="黑体" panose="02010609060101010101" charset="-122"/>
                <a:ea typeface="黑体" panose="02010609060101010101" charset="-122"/>
              </a:rPr>
              <a:t>2024</a:t>
            </a:r>
            <a:r>
              <a:rPr lang="zh-CN" altLang="en-US">
                <a:latin typeface="黑体" panose="02010609060101010101" charset="-122"/>
                <a:ea typeface="黑体" panose="02010609060101010101" charset="-122"/>
              </a:rPr>
              <a:t>年来，我局多次组织召开政务公开工作培训会，不断提高政务公开业务水平，自觉接受社会各界监督，主动听取群众意见和建议。全年并未出现因信息公开不到位而需要进行责任追究的情况。</a:t>
            </a:r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4763978" y="456820"/>
            <a:ext cx="3915410" cy="54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fontAlgn="auto">
              <a:spcBef>
                <a:spcPct val="0"/>
              </a:spcBef>
              <a:buNone/>
            </a:pPr>
            <a:r>
              <a:rPr lang="zh-CN" altLang="en-US" sz="293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主动公开政府信息情况</a:t>
            </a:r>
            <a:endParaRPr lang="zh-CN" altLang="en-US" sz="2935" b="1" strike="noStrike" noProof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140200" y="511175"/>
            <a:ext cx="263525" cy="395288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3294063" y="1082675"/>
          <a:ext cx="6102350" cy="540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635"/>
                <a:gridCol w="1526540"/>
                <a:gridCol w="1524635"/>
                <a:gridCol w="1525905"/>
              </a:tblGrid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第二十条第（一）项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本年制发件数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本年废止件数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现行有效件数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规章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行政规范性文件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第二十条第（五）项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本年处理决定数量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行政许可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第二十条第（六）项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本年处理决定数量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行政处罚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行政强制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第二十条第（八）项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本年收费金额（单位：万元）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行政事业性收费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3449528" y="456820"/>
            <a:ext cx="578231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fontAlgn="auto">
              <a:spcBef>
                <a:spcPct val="0"/>
              </a:spcBef>
              <a:buNone/>
            </a:pPr>
            <a:r>
              <a:rPr lang="zh-CN" altLang="en-US" sz="293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收到和处理政府信息公开申请情况</a:t>
            </a:r>
            <a:endParaRPr lang="zh-CN" altLang="en-US" sz="2935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  <a:p>
            <a:pPr algn="l" fontAlgn="auto">
              <a:spcBef>
                <a:spcPct val="0"/>
              </a:spcBef>
              <a:buNone/>
            </a:pPr>
            <a:endParaRPr lang="zh-CN" altLang="en-US" sz="2935" b="1" strike="noStrike" noProof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016250" y="511175"/>
            <a:ext cx="263525" cy="395288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" name="表格 6"/>
          <p:cNvGraphicFramePr/>
          <p:nvPr/>
        </p:nvGraphicFramePr>
        <p:xfrm>
          <a:off x="2652713" y="1120775"/>
          <a:ext cx="6670040" cy="5603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1025"/>
                <a:gridCol w="712470"/>
                <a:gridCol w="2177415"/>
                <a:gridCol w="597535"/>
                <a:gridCol w="453390"/>
                <a:gridCol w="444500"/>
                <a:gridCol w="453390"/>
                <a:gridCol w="433705"/>
                <a:gridCol w="421005"/>
                <a:gridCol w="395605"/>
              </a:tblGrid>
              <a:tr h="121285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申请人情况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192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自然人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法人或其他组织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总计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2898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商业企业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科研机构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社会公益组织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法律服务机构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其他</a:t>
                      </a:r>
                      <a:endParaRPr lang="en-US" altLang="en-US" sz="7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574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一、本年新收政府信息公开申请数量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478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二、上年结转政府信息公开申请数量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1920">
                <a:tc rowSpan="1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三、本年度办理结果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（一）予以公开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972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（二）部分公开（区分处理的，只计这一情形，不计其他情形）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 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（三）不予公开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1.属于国家秘密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 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63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2.其他法律行政法规禁止公开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57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3.危及“三安全一稳定”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57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4.保护第三方合法权益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63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5.属于三类内部事务信息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70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6.属于四类过程性信息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44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7.属于行政执法案卷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63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8.属于行政查询事项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57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（四）无法提供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1.本机关不掌握相关政府信息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63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2.没有现成信息需要另行制作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63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3.补正后申请内容仍不明确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0650">
                <a:tc rowSpan="9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 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（五）不予处理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1.信访举报投诉类申请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255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2.重复申请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12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3.要求提供公开出版物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06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4.无正当理由大量反复申请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14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5.要求行政机关确认或重新出具已获取信息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44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（六）其他处理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1.申请人无正当理由逾期不补正、行政机关不再处理其政府信息公开申请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44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2.申请人逾期未按收费通知要求缴纳费用、行政机关不再处理其政府信息公开申请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12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3.其他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192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（七）总计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128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四、结转下年度继续办理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矩形 3"/>
          <p:cNvSpPr>
            <a:spLocks noChangeArrowheads="1"/>
          </p:cNvSpPr>
          <p:nvPr/>
        </p:nvSpPr>
        <p:spPr bwMode="auto">
          <a:xfrm>
            <a:off x="3573352" y="456820"/>
            <a:ext cx="652907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fontAlgn="auto">
              <a:spcBef>
                <a:spcPct val="0"/>
              </a:spcBef>
              <a:buNone/>
            </a:pPr>
            <a:r>
              <a:rPr lang="zh-CN" altLang="en-US" sz="2935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政府信息公开行政复议、行政诉讼情况</a:t>
            </a:r>
            <a:endParaRPr lang="zh-CN" altLang="en-US" sz="2935" strike="noStrike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  <a:p>
            <a:pPr algn="l" fontAlgn="auto">
              <a:spcBef>
                <a:spcPct val="0"/>
              </a:spcBef>
              <a:buNone/>
            </a:pPr>
            <a:endParaRPr lang="zh-CN" altLang="en-US" sz="2935" b="1" strike="noStrike" noProof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216275" y="511175"/>
            <a:ext cx="263525" cy="395288"/>
            <a:chOff x="5284519" y="1508166"/>
            <a:chExt cx="213756" cy="42751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" name="表格 6"/>
          <p:cNvGraphicFramePr/>
          <p:nvPr/>
        </p:nvGraphicFramePr>
        <p:xfrm>
          <a:off x="3670300" y="1541463"/>
          <a:ext cx="5965825" cy="4548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0"/>
                <a:gridCol w="419735"/>
                <a:gridCol w="406400"/>
                <a:gridCol w="401320"/>
                <a:gridCol w="311785"/>
                <a:gridCol w="440055"/>
                <a:gridCol w="438150"/>
                <a:gridCol w="440055"/>
                <a:gridCol w="431800"/>
                <a:gridCol w="288290"/>
                <a:gridCol w="440055"/>
                <a:gridCol w="440055"/>
                <a:gridCol w="440055"/>
                <a:gridCol w="375920"/>
                <a:gridCol w="275590"/>
              </a:tblGrid>
              <a:tr h="51943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行政复议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行政诉讼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未经复议直接起诉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复议后起诉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7835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总计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4293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latin typeface="方正黑体简体" panose="02000000000000000000" charset="-122"/>
                          <a:cs typeface="方正黑体简体" panose="02000000000000000000" charset="-122"/>
                        </a:rPr>
                        <a:t>0</a:t>
                      </a:r>
                      <a:endParaRPr lang="en-US" altLang="en-US" sz="1000" b="1">
                        <a:latin typeface="方正黑体简体" panose="02000000000000000000" charset="-122"/>
                        <a:ea typeface="方正黑体简体" panose="02000000000000000000" charset="-122"/>
                        <a:cs typeface="方正黑体简体" panose="02000000000000000000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2" name="矩形 3"/>
          <p:cNvSpPr>
            <a:spLocks noChangeArrowheads="1"/>
          </p:cNvSpPr>
          <p:nvPr/>
        </p:nvSpPr>
        <p:spPr bwMode="auto">
          <a:xfrm>
            <a:off x="4763977" y="456820"/>
            <a:ext cx="2786380" cy="540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l" fontAlgn="auto">
              <a:spcBef>
                <a:spcPct val="0"/>
              </a:spcBef>
              <a:buNone/>
            </a:pPr>
            <a:r>
              <a:rPr lang="zh-CN" altLang="en-US" sz="2930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改进措施与思路</a:t>
            </a:r>
            <a:endParaRPr lang="zh-CN" altLang="en-US" sz="2930" b="1" strike="noStrike" noProof="1" dirty="0">
              <a:solidFill>
                <a:schemeClr val="tx1">
                  <a:lumMod val="95000"/>
                  <a:lumOff val="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33" name="组合 132"/>
          <p:cNvGrpSpPr/>
          <p:nvPr/>
        </p:nvGrpSpPr>
        <p:grpSpPr>
          <a:xfrm>
            <a:off x="4140200" y="511175"/>
            <a:ext cx="263525" cy="395288"/>
            <a:chOff x="5284519" y="1508166"/>
            <a:chExt cx="213756" cy="427512"/>
          </a:xfrm>
        </p:grpSpPr>
        <p:cxnSp>
          <p:nvCxnSpPr>
            <p:cNvPr id="134" name="直接连接符 133"/>
            <p:cNvCxnSpPr/>
            <p:nvPr/>
          </p:nvCxnSpPr>
          <p:spPr>
            <a:xfrm>
              <a:off x="5284519" y="1508166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 flipH="1">
              <a:off x="5284519" y="1721922"/>
              <a:ext cx="213756" cy="213756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headEnd type="oval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1" name="直接连接符 500"/>
          <p:cNvCxnSpPr/>
          <p:nvPr/>
        </p:nvCxnSpPr>
        <p:spPr>
          <a:xfrm flipH="1">
            <a:off x="8774113" y="4700588"/>
            <a:ext cx="61118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直接连接符 502"/>
          <p:cNvCxnSpPr/>
          <p:nvPr/>
        </p:nvCxnSpPr>
        <p:spPr>
          <a:xfrm flipH="1">
            <a:off x="4337050" y="4718050"/>
            <a:ext cx="61118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5" name="组合 504"/>
          <p:cNvGrpSpPr/>
          <p:nvPr/>
        </p:nvGrpSpPr>
        <p:grpSpPr>
          <a:xfrm>
            <a:off x="5492750" y="1811338"/>
            <a:ext cx="1041400" cy="263525"/>
            <a:chOff x="4470269" y="1661160"/>
            <a:chExt cx="1290451" cy="262890"/>
          </a:xfrm>
        </p:grpSpPr>
        <p:cxnSp>
          <p:nvCxnSpPr>
            <p:cNvPr id="506" name="直接连接符 505"/>
            <p:cNvCxnSpPr/>
            <p:nvPr/>
          </p:nvCxnSpPr>
          <p:spPr>
            <a:xfrm flipH="1" flipV="1">
              <a:off x="5410200" y="1661160"/>
              <a:ext cx="350520" cy="26289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直接连接符 506"/>
            <p:cNvCxnSpPr/>
            <p:nvPr/>
          </p:nvCxnSpPr>
          <p:spPr>
            <a:xfrm flipH="1">
              <a:off x="4470269" y="1663541"/>
              <a:ext cx="942312" cy="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1" name="组合 510"/>
          <p:cNvGrpSpPr/>
          <p:nvPr/>
        </p:nvGrpSpPr>
        <p:grpSpPr>
          <a:xfrm>
            <a:off x="6268641" y="2061038"/>
            <a:ext cx="1203960" cy="1051563"/>
            <a:chOff x="5525852" y="1879080"/>
            <a:chExt cx="1203960" cy="1051560"/>
          </a:xfrm>
          <a:solidFill>
            <a:schemeClr val="accent2">
              <a:lumMod val="75000"/>
            </a:schemeClr>
          </a:solidFill>
        </p:grpSpPr>
        <p:sp>
          <p:nvSpPr>
            <p:cNvPr id="512" name="六边形 511"/>
            <p:cNvSpPr/>
            <p:nvPr/>
          </p:nvSpPr>
          <p:spPr>
            <a:xfrm>
              <a:off x="5525852" y="1879080"/>
              <a:ext cx="1203960" cy="105156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z="2490" strike="noStrike" noProof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13" name="文本框 64"/>
            <p:cNvSpPr txBox="1"/>
            <p:nvPr/>
          </p:nvSpPr>
          <p:spPr>
            <a:xfrm>
              <a:off x="5686669" y="2044607"/>
              <a:ext cx="882327" cy="82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20000"/>
                </a:lnSpc>
              </a:pPr>
              <a:r>
                <a:rPr lang="zh-CN" altLang="en-US" sz="2000" strike="noStrike" noProof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存在问题</a:t>
              </a:r>
              <a:endParaRPr lang="zh-CN" altLang="en-US" sz="2000" strike="noStrike" baseline="-3000" noProof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14" name="组合 513"/>
          <p:cNvGrpSpPr/>
          <p:nvPr/>
        </p:nvGrpSpPr>
        <p:grpSpPr>
          <a:xfrm>
            <a:off x="7569717" y="4174998"/>
            <a:ext cx="1203960" cy="1051563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</p:grpSpPr>
        <p:sp>
          <p:nvSpPr>
            <p:cNvPr id="515" name="六边形 514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z="2490" strike="noStrike" noProof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16" name="文本框 67"/>
            <p:cNvSpPr txBox="1"/>
            <p:nvPr/>
          </p:nvSpPr>
          <p:spPr>
            <a:xfrm>
              <a:off x="6981635" y="4119152"/>
              <a:ext cx="926211" cy="82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20000"/>
                </a:lnSpc>
              </a:pPr>
              <a:r>
                <a:rPr lang="zh-CN" altLang="en-US" sz="2000" strike="noStrike" noProof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下步打算</a:t>
              </a:r>
              <a:endParaRPr lang="zh-CN" altLang="en-US" sz="4000" strike="noStrike" baseline="-3000" noProof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17" name="组合 516"/>
          <p:cNvGrpSpPr/>
          <p:nvPr/>
        </p:nvGrpSpPr>
        <p:grpSpPr>
          <a:xfrm>
            <a:off x="4949026" y="4190831"/>
            <a:ext cx="1203960" cy="1051563"/>
            <a:chOff x="4206240" y="4008870"/>
            <a:chExt cx="1203960" cy="1051560"/>
          </a:xfrm>
          <a:solidFill>
            <a:schemeClr val="accent2">
              <a:lumMod val="75000"/>
            </a:schemeClr>
          </a:solidFill>
        </p:grpSpPr>
        <p:sp>
          <p:nvSpPr>
            <p:cNvPr id="518" name="六边形 517"/>
            <p:cNvSpPr/>
            <p:nvPr/>
          </p:nvSpPr>
          <p:spPr>
            <a:xfrm>
              <a:off x="4206240" y="4008870"/>
              <a:ext cx="1203960" cy="105156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z="2490" strike="noStrike" noProof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19" name="文本框 70"/>
            <p:cNvSpPr txBox="1"/>
            <p:nvPr/>
          </p:nvSpPr>
          <p:spPr>
            <a:xfrm>
              <a:off x="4397857" y="4119152"/>
              <a:ext cx="820725" cy="82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20000"/>
                </a:lnSpc>
              </a:pPr>
              <a:r>
                <a:rPr lang="zh-CN" altLang="en-US" sz="2000" strike="noStrike" noProof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下步</a:t>
              </a:r>
              <a:r>
                <a:rPr lang="zh-CN" altLang="en-US" sz="2000" strike="noStrike" noProof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打算</a:t>
              </a:r>
              <a:endParaRPr lang="zh-CN" altLang="en-US" sz="4000" strike="noStrike" baseline="-3000" noProof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527" name="矩形 47"/>
          <p:cNvSpPr/>
          <p:nvPr/>
        </p:nvSpPr>
        <p:spPr>
          <a:xfrm>
            <a:off x="2163763" y="1943100"/>
            <a:ext cx="3289300" cy="1381760"/>
          </a:xfrm>
          <a:prstGeom prst="rect">
            <a:avLst/>
          </a:prstGeom>
          <a:noFill/>
          <a:ln w="9525">
            <a:noFill/>
          </a:ln>
        </p:spPr>
        <p:txBody>
          <a:bodyPr wrap="square" lIns="91431" tIns="45716" rIns="91431" bIns="45716" anchor="t" anchorCtr="0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一是个别科室对政务信息公开工作缺乏全面了解，主动公开意识不强、个别事项公开还不够及时；二是虽然安排了专人负责，但兼职人员工作任务繁重公开内容不够全面。</a:t>
            </a:r>
            <a:endParaRPr lang="zh-CN" altLang="en-US" sz="14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31" name="矩形 47"/>
          <p:cNvSpPr/>
          <p:nvPr/>
        </p:nvSpPr>
        <p:spPr>
          <a:xfrm>
            <a:off x="906780" y="4300855"/>
            <a:ext cx="3333750" cy="1123315"/>
          </a:xfrm>
          <a:prstGeom prst="rect">
            <a:avLst/>
          </a:prstGeom>
          <a:noFill/>
          <a:ln w="9525">
            <a:noFill/>
          </a:ln>
        </p:spPr>
        <p:txBody>
          <a:bodyPr wrap="square" lIns="91431" tIns="45716" rIns="91431" bIns="45716" anchor="t" anchorCtr="0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一是加大主动公开力度。强化信息发布，在政府信息公开的宽度和深度上下功夫，不断加大主动公开的信息量，切实保障公众的知情权、参与权和监督权。</a:t>
            </a:r>
            <a:endParaRPr lang="zh-CN" altLang="en-US" sz="14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35" name="矩形 47"/>
          <p:cNvSpPr/>
          <p:nvPr/>
        </p:nvSpPr>
        <p:spPr>
          <a:xfrm>
            <a:off x="9524683" y="3783965"/>
            <a:ext cx="2678112" cy="1640205"/>
          </a:xfrm>
          <a:prstGeom prst="rect">
            <a:avLst/>
          </a:prstGeom>
          <a:noFill/>
          <a:ln w="9525">
            <a:noFill/>
          </a:ln>
        </p:spPr>
        <p:txBody>
          <a:bodyPr wrap="square" lIns="91431" tIns="45716" rIns="91431" bIns="45716" anchor="t" anchorCtr="0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二是健全信息公开机制。严格落实制度，进一步推进决策、执行、管理、服务、结果</a:t>
            </a:r>
            <a:r>
              <a:rPr lang="en-US" altLang="zh-CN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“</a:t>
            </a:r>
            <a:r>
              <a:rPr lang="zh-CN" altLang="en-US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五公开</a:t>
            </a:r>
            <a:r>
              <a:rPr lang="en-US" altLang="zh-CN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”</a:t>
            </a:r>
            <a:r>
              <a:rPr lang="zh-CN" altLang="en-US" sz="14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，确保政府信息公开工作有序推进、确保栏目及时更新，切实推动我局政务公开工作再上新台阶。</a:t>
            </a:r>
            <a:endParaRPr lang="zh-CN" altLang="en-US" sz="14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41" name="组合 540"/>
          <p:cNvGrpSpPr/>
          <p:nvPr/>
        </p:nvGrpSpPr>
        <p:grpSpPr>
          <a:xfrm>
            <a:off x="5927099" y="3207123"/>
            <a:ext cx="1887055" cy="1592579"/>
            <a:chOff x="5927099" y="3207123"/>
            <a:chExt cx="1887055" cy="1592580"/>
          </a:xfrm>
          <a:solidFill>
            <a:schemeClr val="accent3">
              <a:lumMod val="75000"/>
            </a:schemeClr>
          </a:solidFill>
        </p:grpSpPr>
        <p:sp>
          <p:nvSpPr>
            <p:cNvPr id="542" name="六边形 541"/>
            <p:cNvSpPr/>
            <p:nvPr/>
          </p:nvSpPr>
          <p:spPr>
            <a:xfrm>
              <a:off x="5927099" y="3207123"/>
              <a:ext cx="1887055" cy="159258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z="2400" strike="noStrike" noProof="1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543" name="文本框 1"/>
            <p:cNvSpPr txBox="1"/>
            <p:nvPr/>
          </p:nvSpPr>
          <p:spPr>
            <a:xfrm>
              <a:off x="6291627" y="3451750"/>
              <a:ext cx="1157999" cy="82994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 fontAlgn="auto"/>
              <a:r>
                <a:rPr lang="zh-CN" altLang="en-US" sz="2400" b="1" strike="noStrike" noProof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问题及举措</a:t>
              </a:r>
              <a:endParaRPr lang="zh-CN" altLang="en-US" sz="2400" b="1" strike="noStrike" noProof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5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5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25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527" grpId="0"/>
      <p:bldP spid="531" grpId="0"/>
      <p:bldP spid="535" grpId="0"/>
    </p:bldLst>
  </p:timing>
</p:sld>
</file>

<file path=ppt/tags/tag1.xml><?xml version="1.0" encoding="utf-8"?>
<p:tagLst xmlns:p="http://schemas.openxmlformats.org/presentationml/2006/main">
  <p:tag name="KSO_WM_UNIT_TABLE_BEAUTIFY" val="smartTable{2e54a678-3c0b-4b00-a58c-3ccc7f14392e}"/>
</p:tagLst>
</file>

<file path=ppt/tags/tag2.xml><?xml version="1.0" encoding="utf-8"?>
<p:tagLst xmlns:p="http://schemas.openxmlformats.org/presentationml/2006/main">
  <p:tag name="KSO_WPP_MARK_KEY" val="2b2f1314-29b4-4a24-9319-57ec1b443eac"/>
  <p:tag name="COMMONDATA" val="eyJoZGlkIjoiYmEzODJiZWQyNThkODYyYmEyNzFmZTIzNTI0NzExYzEifQ=="/>
</p:tagLst>
</file>

<file path=ppt/theme/theme1.xml><?xml version="1.0" encoding="utf-8"?>
<a:theme xmlns:a="http://schemas.openxmlformats.org/drawingml/2006/main" name="office 主题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2572</Words>
  <Application>WPS 演示</Application>
  <PresentationFormat>自定义</PresentationFormat>
  <Paragraphs>874</Paragraphs>
  <Slides>10</Slides>
  <Notes>46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微软雅黑</vt:lpstr>
      <vt:lpstr>Impact</vt:lpstr>
      <vt:lpstr>Calibri</vt:lpstr>
      <vt:lpstr>黑体</vt:lpstr>
      <vt:lpstr>方正黑体简体</vt:lpstr>
      <vt:lpstr>方正仿宋简体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司考势在必得</cp:lastModifiedBy>
  <cp:revision>1086</cp:revision>
  <dcterms:created xsi:type="dcterms:W3CDTF">2014-06-18T11:33:00Z</dcterms:created>
  <dcterms:modified xsi:type="dcterms:W3CDTF">2025-01-17T01:36:17Z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651716C953FA477F93026CCCB4AEC47A_13</vt:lpwstr>
  </property>
</Properties>
</file>