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customXml/itemProps7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256" r:id="rId3"/>
    <p:sldId id="257" r:id="rId5"/>
    <p:sldId id="270" r:id="rId6"/>
    <p:sldId id="259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16767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0"/>
        <p:guide pos="391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customXml" Target="../customXml/item1.xml"/><Relationship Id="rId15" Type="http://schemas.openxmlformats.org/officeDocument/2006/relationships/customXmlProps" Target="../customXml/itemProps72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3.xml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tags" Target="../tags/tag6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image" Target="../media/image1.sv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.xml"/><Relationship Id="rId5" Type="http://schemas.openxmlformats.org/officeDocument/2006/relationships/image" Target="../media/image12.jpeg"/><Relationship Id="rId4" Type="http://schemas.openxmlformats.org/officeDocument/2006/relationships/tags" Target="../tags/tag69.xml"/><Relationship Id="rId3" Type="http://schemas.openxmlformats.org/officeDocument/2006/relationships/image" Target="../media/image11.jpeg"/><Relationship Id="rId2" Type="http://schemas.openxmlformats.org/officeDocument/2006/relationships/tags" Target="../tags/tag68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959485" y="2738120"/>
            <a:ext cx="5259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zh-CN" sz="3200">
                <a:solidFill>
                  <a:srgbClr val="00B050"/>
                </a:solidFill>
              </a:rPr>
              <a:t>政府信息公开年度报告图解</a:t>
            </a:r>
            <a:endParaRPr lang="zh-CN" altLang="zh-CN" sz="3200">
              <a:solidFill>
                <a:srgbClr val="00B05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00225" y="3446780"/>
            <a:ext cx="40405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 b="1">
                <a:solidFill>
                  <a:srgbClr val="FF0000"/>
                </a:solidFill>
              </a:rPr>
              <a:t>济宁市公共资源交易服务中心嘉祥分中心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03170" y="4166870"/>
            <a:ext cx="2171700" cy="306705"/>
          </a:xfrm>
          <a:prstGeom prst="rect">
            <a:avLst/>
          </a:prstGeom>
          <a:solidFill>
            <a:srgbClr val="616767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时间：</a:t>
            </a:r>
            <a:r>
              <a:rPr lang="en-US" altLang="zh-CN" sz="1400">
                <a:solidFill>
                  <a:schemeClr val="bg1"/>
                </a:solidFill>
              </a:rPr>
              <a:t>2020</a:t>
            </a:r>
            <a:r>
              <a:rPr lang="zh-CN" altLang="en-US" sz="1400">
                <a:solidFill>
                  <a:schemeClr val="bg1"/>
                </a:solidFill>
              </a:rPr>
              <a:t>年</a:t>
            </a:r>
            <a:r>
              <a:rPr lang="en-US" altLang="zh-CN" sz="1400">
                <a:solidFill>
                  <a:schemeClr val="bg1"/>
                </a:solidFill>
              </a:rPr>
              <a:t>1</a:t>
            </a:r>
            <a:r>
              <a:rPr lang="zh-CN" altLang="en-US" sz="1400">
                <a:solidFill>
                  <a:schemeClr val="bg1"/>
                </a:solidFill>
              </a:rPr>
              <a:t>月</a:t>
            </a:r>
            <a:r>
              <a:rPr lang="en-US" altLang="zh-CN" sz="1400">
                <a:solidFill>
                  <a:schemeClr val="bg1"/>
                </a:solidFill>
              </a:rPr>
              <a:t>19</a:t>
            </a:r>
            <a:r>
              <a:rPr lang="zh-CN" altLang="en-US" sz="1400">
                <a:solidFill>
                  <a:schemeClr val="bg1"/>
                </a:solidFill>
              </a:rPr>
              <a:t>日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9485" y="1667510"/>
            <a:ext cx="187706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000">
                <a:solidFill>
                  <a:srgbClr val="616767"/>
                </a:solidFill>
              </a:rPr>
              <a:t>2019</a:t>
            </a:r>
            <a:endParaRPr lang="en-US" altLang="zh-CN" sz="6000">
              <a:solidFill>
                <a:srgbClr val="616767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28790" y="1358265"/>
            <a:ext cx="449072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仿宋" panose="02010609060101010101" charset="-122"/>
                <a:ea typeface="仿宋" panose="02010609060101010101" charset="-122"/>
              </a:rPr>
              <a:t>   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</a:rPr>
              <a:t>济宁市公共资源交易服务中心嘉祥分中心认真贯彻《中华人民共和国政府信息公开条例》精神，按照中央、省、市政务信息公开的要求，不断深化政务公开模式，探索政务服务新思路，积极推动建立信息公开推进机制，健全完善信息公开领导体制和工作机制，为信息公开工作创造良好环境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27495" y="3504565"/>
            <a:ext cx="1895475" cy="1895475"/>
          </a:xfrm>
          <a:prstGeom prst="rect">
            <a:avLst/>
          </a:prstGeom>
        </p:spPr>
      </p:pic>
      <p:pic>
        <p:nvPicPr>
          <p:cNvPr id="10" name="图片 9" descr="微信公账号二维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105" y="3467100"/>
            <a:ext cx="1970405" cy="19704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27495" y="5561330"/>
            <a:ext cx="1779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solidFill>
                  <a:srgbClr val="FF0000"/>
                </a:solidFill>
              </a:rPr>
              <a:t>嘉祥县公共资源交易网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49105" y="5561330"/>
            <a:ext cx="202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solidFill>
                  <a:srgbClr val="FF0000"/>
                </a:solidFill>
              </a:rPr>
              <a:t>嘉祥县公共资源微信公众号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475105" y="2516505"/>
            <a:ext cx="45796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简行楷" charset="0"/>
                <a:ea typeface="微软简行楷" charset="0"/>
                <a:sym typeface="+mn-ea"/>
              </a:rPr>
              <a:t>强化技术手段，落实政务信息公开工作</a:t>
            </a:r>
            <a:endParaRPr lang="zh-CN" altLang="en-US" sz="2000" b="1">
              <a:solidFill>
                <a:srgbClr val="FF0000"/>
              </a:solidFill>
              <a:latin typeface="微软简行楷" charset="0"/>
              <a:ea typeface="微软简行楷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02080" y="4454525"/>
            <a:ext cx="4892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简行楷" charset="0"/>
                <a:ea typeface="微软简行楷" charset="0"/>
              </a:rPr>
              <a:t>场所建设重视政务公开工作</a:t>
            </a:r>
            <a:endParaRPr lang="zh-CN" altLang="en-US" sz="2000" b="1">
              <a:solidFill>
                <a:srgbClr val="FF0000"/>
              </a:solidFill>
              <a:latin typeface="微软简行楷" charset="0"/>
              <a:ea typeface="微软简行楷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04850" y="1172845"/>
            <a:ext cx="1762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600">
                <a:solidFill>
                  <a:srgbClr val="00B050"/>
                </a:solidFill>
              </a:rPr>
              <a:t>目录</a:t>
            </a:r>
            <a:endParaRPr lang="zh-CN" altLang="zh-CN" sz="3600">
              <a:solidFill>
                <a:srgbClr val="00B050"/>
              </a:solidFill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1475105" y="3448050"/>
            <a:ext cx="4603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简行楷" charset="0"/>
                <a:ea typeface="微软简行楷" charset="0"/>
              </a:rPr>
              <a:t>突出工作重点，深化政务信息公开内容</a:t>
            </a:r>
            <a:endParaRPr lang="zh-CN" altLang="en-US" sz="2000" b="1">
              <a:solidFill>
                <a:srgbClr val="FF0000"/>
              </a:solidFill>
              <a:latin typeface="微软简行楷" charset="0"/>
              <a:ea typeface="微软简行楷" charset="0"/>
            </a:endParaRPr>
          </a:p>
        </p:txBody>
      </p:sp>
      <p:sp>
        <p:nvSpPr>
          <p:cNvPr id="176" name="菱形 175"/>
          <p:cNvSpPr/>
          <p:nvPr/>
        </p:nvSpPr>
        <p:spPr>
          <a:xfrm>
            <a:off x="603885" y="2373630"/>
            <a:ext cx="798195" cy="684530"/>
          </a:xfrm>
          <a:prstGeom prst="diamond">
            <a:avLst/>
          </a:prstGeom>
          <a:solidFill>
            <a:srgbClr val="616767"/>
          </a:solid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177" name="菱形 176"/>
          <p:cNvSpPr/>
          <p:nvPr/>
        </p:nvSpPr>
        <p:spPr>
          <a:xfrm>
            <a:off x="603885" y="3305175"/>
            <a:ext cx="798195" cy="684530"/>
          </a:xfrm>
          <a:prstGeom prst="diamond">
            <a:avLst/>
          </a:prstGeom>
          <a:solidFill>
            <a:srgbClr val="616767"/>
          </a:solid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178" name="菱形 177"/>
          <p:cNvSpPr/>
          <p:nvPr/>
        </p:nvSpPr>
        <p:spPr>
          <a:xfrm>
            <a:off x="603885" y="4370070"/>
            <a:ext cx="798195" cy="684530"/>
          </a:xfrm>
          <a:prstGeom prst="diamond">
            <a:avLst/>
          </a:prstGeom>
          <a:solidFill>
            <a:srgbClr val="616767"/>
          </a:solid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181" name="文本框 180"/>
          <p:cNvSpPr txBox="1"/>
          <p:nvPr/>
        </p:nvSpPr>
        <p:spPr>
          <a:xfrm>
            <a:off x="1789430" y="1449705"/>
            <a:ext cx="22104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B050"/>
                </a:solidFill>
                <a:cs typeface="思源黑体旧字形 Regular" panose="020B0500000000000000" charset="-122"/>
                <a:sym typeface="+mn-ea"/>
              </a:rPr>
              <a:t>总体情况</a:t>
            </a:r>
            <a:endParaRPr lang="zh-CN" altLang="en-US" sz="2400">
              <a:solidFill>
                <a:srgbClr val="00B050"/>
              </a:solidFill>
              <a:cs typeface="思源黑体旧字形 Regular" panose="020B0500000000000000" charset="-122"/>
              <a:sym typeface="+mn-ea"/>
            </a:endParaRPr>
          </a:p>
        </p:txBody>
      </p:sp>
      <p:cxnSp>
        <p:nvCxnSpPr>
          <p:cNvPr id="182" name="直接连接符 181"/>
          <p:cNvCxnSpPr/>
          <p:nvPr/>
        </p:nvCxnSpPr>
        <p:spPr>
          <a:xfrm flipH="1">
            <a:off x="1668780" y="1255395"/>
            <a:ext cx="340360" cy="562610"/>
          </a:xfrm>
          <a:prstGeom prst="line">
            <a:avLst/>
          </a:prstGeom>
          <a:ln w="25400">
            <a:solidFill>
              <a:srgbClr val="61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政风行风热线2019.04.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215" y="1706245"/>
            <a:ext cx="4963160" cy="37230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physics\1\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8775" y="3070860"/>
            <a:ext cx="10563225" cy="37871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5840" y="3530600"/>
            <a:ext cx="378206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做好嘉祥县政府网、嘉祥县公共资源交易网和嘉祥公共资源微信公众号信息更新，根据实际工作要求，规范栏目设置、网页信息，及时公开单位的机构职能、领导简介及分工、机构设置、公共资源交易信息、政策法规等相关情况，进一步增强内部事务的公开性和透明度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87900" y="2293620"/>
            <a:ext cx="3724275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 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积极与省、市公共资源交易中心等单位和平台沟通对接，完善公共资源交易网与相关网站平台之间的数据对接功能，通过山东省招标投标信息网、山东省建设工程招标投标信息网、山东省政府采购网以及公共资源交易信息简报等多种渠道，及时向社会公开政务信息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55735" y="1871980"/>
            <a:ext cx="280416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bg2">
                    <a:lumMod val="50000"/>
                  </a:schemeClr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 </a:t>
            </a:r>
            <a:r>
              <a:rPr lang="en-US" altLang="zh-CN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加强信息人员培训，及时更新信息，提高信息数量和质量，不断完善平台信息化建设。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2325" y="1340485"/>
            <a:ext cx="36201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800" b="1">
                <a:solidFill>
                  <a:srgbClr val="FF0000"/>
                </a:solidFill>
                <a:latin typeface="微软简行楷" charset="0"/>
                <a:ea typeface="微软简行楷" charset="0"/>
                <a:sym typeface="+mn-ea"/>
              </a:rPr>
              <a:t>强化技术手段，落实政务信息公开工作</a:t>
            </a:r>
            <a:endParaRPr lang="zh-CN" altLang="en-US" sz="2800" b="1">
              <a:solidFill>
                <a:srgbClr val="FF0000"/>
              </a:solidFill>
              <a:latin typeface="微软简行楷" charset="0"/>
              <a:ea typeface="微软简行楷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55735" y="3247390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03</a:t>
            </a:r>
            <a:endParaRPr lang="en-US" altLang="zh-CN" sz="32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67020" y="4430395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02</a:t>
            </a:r>
            <a:endParaRPr lang="en-US" altLang="zh-CN" sz="320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60220" y="5659755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01</a:t>
            </a:r>
            <a:endParaRPr lang="en-US" altLang="zh-CN" sz="32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3519170" y="1092835"/>
            <a:ext cx="45745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en-US" altLang="zh-CN" sz="2000" b="1">
                <a:solidFill>
                  <a:srgbClr val="FF0000"/>
                </a:solidFill>
                <a:latin typeface="微软简行楷" charset="0"/>
                <a:ea typeface="微软简行楷" charset="0"/>
                <a:cs typeface="微软简行楷" charset="0"/>
                <a:sym typeface="+mn-ea"/>
              </a:rPr>
              <a:t>2019</a:t>
            </a:r>
            <a:r>
              <a:rPr lang="zh-CN" altLang="en-US" sz="2000" b="1">
                <a:solidFill>
                  <a:srgbClr val="FF0000"/>
                </a:solidFill>
                <a:latin typeface="微软简行楷" charset="0"/>
                <a:ea typeface="微软简行楷" charset="0"/>
                <a:cs typeface="微软简行楷" charset="0"/>
                <a:sym typeface="+mn-ea"/>
              </a:rPr>
              <a:t>年主动公政府信息情况</a:t>
            </a:r>
            <a:endParaRPr lang="zh-CN" altLang="en-US" sz="2000" b="1">
              <a:solidFill>
                <a:srgbClr val="FF0000"/>
              </a:solidFill>
              <a:latin typeface="微软简行楷" charset="0"/>
              <a:ea typeface="微软简行楷" charset="0"/>
              <a:cs typeface="微软简行楷" charset="0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67765" y="2178050"/>
            <a:ext cx="9545955" cy="4113530"/>
            <a:chOff x="1839" y="3566"/>
            <a:chExt cx="15033" cy="6478"/>
          </a:xfrm>
        </p:grpSpPr>
        <p:grpSp>
          <p:nvGrpSpPr>
            <p:cNvPr id="11" name="组合 10"/>
            <p:cNvGrpSpPr/>
            <p:nvPr/>
          </p:nvGrpSpPr>
          <p:grpSpPr>
            <a:xfrm>
              <a:off x="6791" y="4132"/>
              <a:ext cx="4998" cy="4851"/>
              <a:chOff x="6426" y="3267"/>
              <a:chExt cx="6362" cy="6174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6426" y="3267"/>
                <a:ext cx="2674" cy="2795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9998" y="3298"/>
                <a:ext cx="2791" cy="2733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426" y="6692"/>
                <a:ext cx="2647" cy="2749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9998" y="6701"/>
                <a:ext cx="2749" cy="2740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839" y="3892"/>
              <a:ext cx="4951" cy="4599"/>
              <a:chOff x="1432" y="3446"/>
              <a:chExt cx="4951" cy="4599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1432" y="3446"/>
                <a:ext cx="4951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dist"/>
                <a:r>
                  <a:rPr lang="zh-CN" altLang="en-US">
                    <a:solidFill>
                      <a:srgbClr val="FF0000"/>
                    </a:solidFill>
                    <a:latin typeface="微软简行楷" charset="0"/>
                    <a:ea typeface="微软简行楷" charset="0"/>
                    <a:cs typeface="微软简行楷" charset="0"/>
                    <a:sym typeface="+mn-ea"/>
                  </a:rPr>
                  <a:t>主动公开政府信息2294条</a:t>
                </a:r>
                <a:endParaRPr lang="zh-CN" altLang="en-US">
                  <a:solidFill>
                    <a:srgbClr val="FF0000"/>
                  </a:solidFill>
                  <a:latin typeface="微软简行楷" charset="0"/>
                  <a:ea typeface="微软简行楷" charset="0"/>
                  <a:cs typeface="微软简行楷" charset="0"/>
                  <a:sym typeface="+mn-ea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647" y="4412"/>
                <a:ext cx="4522" cy="3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/>
                <a:r>
                  <a:rPr lang="en-US" altLang="zh-CN" sz="1600" b="1">
                    <a:solidFill>
                      <a:schemeClr val="bg2">
                        <a:lumMod val="50000"/>
                      </a:schemeClr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    </a:t>
                </a:r>
                <a:r>
                  <a:rPr lang="zh-CN" altLang="en-US" sz="1600" b="1">
                    <a:solidFill>
                      <a:srgbClr val="00B050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嘉祥县公共资源网发布信息2153条，其中业务信息1948条；</a:t>
                </a:r>
                <a:r>
                  <a:rPr lang="zh-CN" altLang="en-US" sz="1600" b="1">
                    <a:solidFill>
                      <a:srgbClr val="00B050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嘉祥县公共资源交易网全年访问量超过80万人次；嘉祥公共资源微信公众号发布信息54条；在嘉祥县政府网发布信息72条；在电视台、报纸、杂志等其他新闻媒体发布政府信息15条。</a:t>
                </a:r>
                <a:endParaRPr lang="zh-CN" altLang="en-US" sz="1600" b="1">
                  <a:solidFill>
                    <a:srgbClr val="00B05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 rot="0">
              <a:off x="12350" y="3566"/>
              <a:ext cx="4522" cy="6478"/>
              <a:chOff x="1301" y="3120"/>
              <a:chExt cx="4522" cy="6478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1301" y="4026"/>
                <a:ext cx="4522" cy="5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/>
                <a:r>
                  <a:rPr lang="en-US" altLang="zh-CN" sz="1600" b="1">
                    <a:solidFill>
                      <a:schemeClr val="bg2">
                        <a:lumMod val="50000"/>
                      </a:schemeClr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    </a:t>
                </a:r>
                <a:r>
                  <a:rPr lang="zh-CN" altLang="en-US" sz="1600" b="1">
                    <a:solidFill>
                      <a:srgbClr val="00B050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  <a:sym typeface="+mn-ea"/>
                  </a:rPr>
                  <a:t>主动公开政府信息2294条，嘉祥县公共资源网发布信息2153条，其中业务信息1948条，包括建设工程招标公告165条，成交公示165条，中标结果公告145条，招标异常公告11条；政府采购公告461条，成交公示381条，更正公告101条；地矿资源交易信息97条，成交信息86条；产权交易信息6条，成交公示2条；综合交易信息8条，成交公示5条，定点采购信息180条，成交公示信息135条。</a:t>
                </a:r>
                <a:endParaRPr lang="zh-CN" altLang="en-US" sz="1600" b="1">
                  <a:solidFill>
                    <a:srgbClr val="00B05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974" y="3120"/>
                <a:ext cx="3176" cy="5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dist"/>
                <a:r>
                  <a:rPr lang="zh-CN" altLang="en-US">
                    <a:solidFill>
                      <a:srgbClr val="FF0000"/>
                    </a:solidFill>
                    <a:latin typeface="微软简行楷" charset="0"/>
                    <a:ea typeface="微软简行楷" charset="0"/>
                    <a:sym typeface="+mn-ea"/>
                  </a:rPr>
                  <a:t>业务信息公开情况</a:t>
                </a:r>
                <a:endParaRPr lang="zh-CN" altLang="en-US">
                  <a:solidFill>
                    <a:srgbClr val="FF0000"/>
                  </a:solidFill>
                  <a:latin typeface="微软简行楷" charset="0"/>
                  <a:ea typeface="微软简行楷" charset="0"/>
                  <a:sym typeface="+mn-ea"/>
                </a:endParaRPr>
              </a:p>
            </p:txBody>
          </p:sp>
        </p:grpSp>
      </p:grp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9" name="文本框 38"/>
          <p:cNvSpPr txBox="1"/>
          <p:nvPr/>
        </p:nvSpPr>
        <p:spPr>
          <a:xfrm>
            <a:off x="7757795" y="2105025"/>
            <a:ext cx="4023995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1600" b="1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 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交易中心承担着政府采购、建设工程招标、产权交易、国有土地使用权出让和矿业权出让等重点领域信息公开工作任务。为此，交易中心将每一项工作任务在科室中进行细化分解，责任落实到具体经办人。加大信息公开工作力度，深化公开内容，不断拓宽公开领域。按照要求，重点对建设工程等重点领域、宣传培训、规范制度等进行公开，向社会公布监督投诉电话号码，保障社会公民及单位职工的知情权和监督权，接受社会各方面监督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57795" y="1012190"/>
            <a:ext cx="35706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  <a:latin typeface="微软简行楷" charset="0"/>
                <a:ea typeface="微软简行楷" charset="0"/>
                <a:sym typeface="+mn-ea"/>
              </a:rPr>
              <a:t>突出工作重点</a:t>
            </a:r>
            <a:endParaRPr lang="zh-CN" altLang="en-US" b="1">
              <a:solidFill>
                <a:srgbClr val="FF0000"/>
              </a:solidFill>
              <a:latin typeface="微软简行楷" charset="0"/>
              <a:ea typeface="微软简行楷" charset="0"/>
              <a:sym typeface="+mn-ea"/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  <a:latin typeface="微软简行楷" charset="0"/>
                <a:ea typeface="微软简行楷" charset="0"/>
                <a:sym typeface="+mn-ea"/>
              </a:rPr>
              <a:t>深化政务信息公开内容</a:t>
            </a:r>
            <a:endParaRPr lang="zh-CN" altLang="en-US" b="1">
              <a:solidFill>
                <a:srgbClr val="FF0000"/>
              </a:solidFill>
              <a:latin typeface="微软简行楷" charset="0"/>
              <a:ea typeface="微软简行楷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02835" y="675005"/>
            <a:ext cx="22739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sym typeface="+mn-ea"/>
              </a:rPr>
              <a:t>Results show</a:t>
            </a:r>
            <a:r>
              <a:rPr lang="en-US" altLang="zh-CN" sz="1600">
                <a:solidFill>
                  <a:schemeClr val="bg2">
                    <a:lumMod val="50000"/>
                  </a:schemeClr>
                </a:solidFill>
                <a:sym typeface="+mn-ea"/>
              </a:rPr>
              <a:t>I</a:t>
            </a:r>
            <a:endParaRPr lang="zh-CN" altLang="en-US" sz="1600">
              <a:solidFill>
                <a:schemeClr val="bg2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5" name="图片 4" descr="开标室提示屏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675005"/>
            <a:ext cx="6081395" cy="5296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-497840" y="3216910"/>
            <a:ext cx="309880" cy="4235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 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4460" y="4314825"/>
            <a:ext cx="55029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1600" b="1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2019年6月份，县交易中心搬迁至为民服务大厅。功能区域设置更加合理，安装了全区域音视频监控，专门开辟了专家通道，设置了专家停车场。上墙了更加完善的公共资源交易交易制度和交易流程图，利用大屏幕滚动播放阳光交易和温馨提示标语以及交易信息，方便投标企业及时查看和了解，同时为适应“互联网+”公共资源交易工作需求，提高信息化服务水平，为招标人、投标企业（供应商）、招标代理机构提供更加优质、高效、便捷的服务，县交易中心2019年9月2日启用了公共资源交易信息自助服务终端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976745" y="1137920"/>
            <a:ext cx="34163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2000">
                <a:solidFill>
                  <a:srgbClr val="FF0000"/>
                </a:solidFill>
                <a:latin typeface="微软简行楷" charset="0"/>
                <a:ea typeface="微软简行楷" charset="0"/>
                <a:sym typeface="+mn-ea"/>
              </a:rPr>
              <a:t>场所建设重视政务公开工作</a:t>
            </a:r>
            <a:endParaRPr lang="zh-CN" altLang="en-US" sz="2000">
              <a:solidFill>
                <a:srgbClr val="FF0000"/>
              </a:solidFill>
              <a:latin typeface="微软简行楷" charset="0"/>
              <a:ea typeface="微软简行楷" charset="0"/>
              <a:sym typeface="+mn-ea"/>
            </a:endParaRPr>
          </a:p>
        </p:txBody>
      </p:sp>
      <p:pic>
        <p:nvPicPr>
          <p:cNvPr id="7" name="图片 6" descr="四楼服务区自助查询电脑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82385" y="2051685"/>
            <a:ext cx="4726940" cy="3545840"/>
          </a:xfrm>
          <a:prstGeom prst="rect">
            <a:avLst/>
          </a:prstGeom>
        </p:spPr>
      </p:pic>
      <p:pic>
        <p:nvPicPr>
          <p:cNvPr id="8" name="图片 7" descr="三楼等待区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5490" y="514985"/>
            <a:ext cx="4261485" cy="36207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6" name="直接连接符 5"/>
          <p:cNvCxnSpPr/>
          <p:nvPr/>
        </p:nvCxnSpPr>
        <p:spPr>
          <a:xfrm>
            <a:off x="6223000" y="102870"/>
            <a:ext cx="27940" cy="6641465"/>
          </a:xfrm>
          <a:prstGeom prst="line">
            <a:avLst/>
          </a:prstGeom>
          <a:ln>
            <a:solidFill>
              <a:srgbClr val="61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19125" y="3277235"/>
            <a:ext cx="11213465" cy="13970"/>
          </a:xfrm>
          <a:prstGeom prst="line">
            <a:avLst/>
          </a:prstGeom>
          <a:ln>
            <a:solidFill>
              <a:srgbClr val="61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291590" y="1020445"/>
            <a:ext cx="31521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1600" b="1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 </a:t>
            </a:r>
            <a:r>
              <a:rPr lang="en-US" altLang="zh-CN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切实加强对政务公开工作的组织领导，坚持定期安排政务公开工作，反馈政务公开工作存在的问题。切实发挥政务公开工作办公室牵头作用，积极协调各科室落实好政务公开工作，及时上报政务公开信息，做到规定公开的全面公开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23555" y="1759585"/>
            <a:ext cx="28168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 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不断完善政务公开信息保密审查制度，上网公开登记制度，不断规范政务公开工作流程，做到上网信息必审查，公开信息必登记。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16190" y="4553585"/>
            <a:ext cx="34804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 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切实加强对政务公开工作的监督检查，对各科室落实政务公开工作情况及时进行督查，并及时通报督查结果，督促各科室提高政务公开工作意识，深入推进政务公开工作。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93520" y="4553585"/>
            <a:ext cx="35153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  </a:t>
            </a:r>
            <a:r>
              <a:rPr lang="zh-CN" altLang="en-US" sz="1600" b="1">
                <a:solidFill>
                  <a:srgbClr val="00B05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充分利用县政府门户网站、嘉祥县公共资源交易网和微信、媒体报刊等政务公开平台，逐步建立同步推送、各有侧重的政务信息公开机制，不断完善新闻发布公开、网络舆情回应机制，不断打造全方位多层次的政务公开平台。</a:t>
            </a:r>
            <a:endParaRPr lang="zh-CN" altLang="en-US" sz="1600" b="1">
              <a:solidFill>
                <a:srgbClr val="00B05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24425" y="1020445"/>
            <a:ext cx="26250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简行楷" charset="0"/>
                <a:ea typeface="微软简行楷" charset="0"/>
                <a:sym typeface="+mn-ea"/>
              </a:rPr>
              <a:t>今后工作思路</a:t>
            </a:r>
            <a:endParaRPr lang="zh-CN" altLang="en-US" sz="3200" b="1">
              <a:solidFill>
                <a:srgbClr val="FF0000"/>
              </a:solidFill>
              <a:latin typeface="微软简行楷" charset="0"/>
              <a:ea typeface="微软简行楷" charset="0"/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710430" y="1821180"/>
            <a:ext cx="3062605" cy="2921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rgbClr val="61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PLACING_PICTURE_USER_VIEWPORT" val="{&quot;height&quot;:2985,&quot;width&quot;:2985}"/>
</p:tagLst>
</file>

<file path=ppt/tags/tag6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UNIT_PLACING_PICTURE_USER_VIEWPORT" val="{&quot;height&quot;:7418,&quot;width&quot;:9890}"/>
</p:tagLst>
</file>

<file path=ppt/tags/tag69.xml><?xml version="1.0" encoding="utf-8"?>
<p:tagLst xmlns:p="http://schemas.openxmlformats.org/presentationml/2006/main">
  <p:tag name="KSO_WM_UNIT_PLACING_PICTURE_USER_VIEWPORT" val="{&quot;height&quot;:7790,&quot;width&quot;:7691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50448EDE-15B4-4C30-818C-43D02912796C-1">
      <extobjdata type="50448EDE-15B4-4C30-818C-43D02912796C" data="ewogICAiZXhwcmVzc2lvbiIgOiAiZXlKcFkyOXVjeUk2VzNzaWRIbHdaU0k2SWxOMlowSmxibnBsYm1WUUlpd2lkWFZwWkNJNkltVXhaR3hxWldKelp6VmpNREF3TURBd01DSXNJbmd4SWpveU56QXNJbmt4SWpvNE9Dd2llRElpT2pReU55d2llVElpT2pJMk1pd2lhVzVwZEdWa0lqcDBjblZsZlYwc0ltTnZiRzl5SWpvaUl6QXdNQ0lzSW5kcFpIUm9Jam94TlRjc0ltaGxhV2RvZENJNk1UYzBmUT09IiwKICAgImltYWdlQmFzZTY0IiA6ICJQRDk0Yld3Z2RtVnljMmx2YmowaU1TNHdJaUJsYm1OdlpHbHVaejBpVlZSR0xUZ2lQejRLSUNBZ0lDQWdQSE4yWnlCMmFXVjNRbTk0UFNJeU56QWdPRGdnTVRVM0lERTNOQ0lnY0hKbGMyVnlkbVZCYzNCbFkzUlNZWFJwYnowaWJtOXVaU0lnZG1WeWMybHZiajBpTVM0eElpQjRiV3h1Y3owaWFIUjBjRG92TDNkM2R5NTNNeTV2Y21jdk1qQXdNQzl6ZG1jaUlIaHRiRzV6T25oc2FXNXJQU0pvZEhSd09pOHZkM2QzTG5jekxtOXlaeTh4T1RrNUwzaHNhVzVySWo0S0lDQWdJQ0FnUENFdExTMHRQanhuSUdSaGRHRXRkaTB6WWpRMVltUmtPVDBpSWlCcFpEMGlaVEZrYkdwbFluTm5OV013TURBd01EQXdJaUJ6ZEhsc1pUMGlZM1Z5YzI5eU9pQndiMmx1ZEdWeU95QnpkSEp2YTJVdGQybGtkR2c2SURFN0lHWnBiR3d0YjNCaFkybDBlVG9nTURzZ2MzUnliMnRsT2lCeVoySW9NQ3dnTUN3Z01DazdJajQ4Y0c5c2VXZHZiaUJrWVhSaExYWXRNMkkwTldKa1pEazlJaUlnY0c5cGJuUnpQU0l6TkRndU5TdzRPQ0EwTWpjc01UTXhMalVnTkRJM0xESXhPQzQxSURNME9DNDFMREkyTWlBeU56QXNNakU0TGpVZ01qY3dMREV6TVM0MUlpQnpkSGxzWlQwaWMzUnliMnRsTFc5d1lXTnBkSGs2SURBN0lqNDhMM0J2YkhsbmIyNCtQQ0V0TFMwdFBqeG5JR1JoZEdFdGRpMHpZalExWW1Sa09UMGlJajQ4YkdsdVpTQmtZWFJoTFhZdE0ySTBOV0prWkRrOUlpSWdlREU5SWpNME9DNDFJaUI0TWowaU5ESTNJaUI1TVQwaU9EZ2lJSGt5UFNJeE16RXVOU0krUEM5c2FXNWxQanhzYVc1bElHUmhkR0V0ZGkwellqUTFZbVJrT1QwaUlpQjRNVDBpTXpRNExqVWlJSGd5UFNJME1URXVNeUlnZVRFOUlqRXdOUzQwSWlCNU1qMGlNVFF3TGpJaVBqd3ZiR2x1WlQ0OGNHOXNlV2R2YmlCa1lYUmhMWFl0TTJJME5XSmtaRGs5SWlJZ2NHOXBiblJ6UFNJek5EZ3VOU3c0T0NBME1qY3NNVE14TGpVZ016UTRMalVzTVRBMUxqUWdOREV4TGpNc01UUXdMaklpSUhOMGVXeGxQU0p6ZEhKdmEyVXRkMmxrZEdnNklEVTdJSE4wY205clpTMXZjR0ZqYVhSNU9pQXdPeUkrUEM5d2IyeDVaMjl1UGp3dlp6NDhaeUJrWVhSaExYWXRNMkkwTldKa1pEazlJaUkrUEd4cGJtVWdaR0YwWVMxMkxUTmlORFZpWkdRNVBTSWlJSGd4UFNJME1qY2lJSGd5UFNJME1qY2lJSGt4UFNJeE16RXVOU0lnZVRJOUlqSXhPQzQxSWo0OEwyeHBibVUrUENFdExTMHRQanh3YjJ4NVoyOXVJR1JoZEdFdGRpMHpZalExWW1Sa09UMGlJaUJ3YjJsdWRITTlJalF5Tnl3eE16RXVOU0EwTWpjc01qRTRMalVnTkRFeExqTXNNVFF3TGpJZ05ERXhMak1zTWpBNUxqZ2lJSE4wZVd4bFBTSnpkSEp2YTJVdGQybGtkR2c2SURVN0lITjBjbTlyWlMxdmNHRmphWFI1T2lBd095SStQQzl3YjJ4NVoyOXVQand2Wno0OFp5QmtZWFJoTFhZdE0ySTBOV0prWkRrOUlpSStQR3hwYm1VZ1pHRjBZUzEyTFROaU5EVmlaR1E1UFNJaUlIZ3hQU0kwTWpjaUlIZ3lQU0l6TkRndU5TSWdlVEU5SWpJeE9DNDFJaUI1TWowaU1qWXlJajQ4TDJ4cGJtVStQR3hwYm1VZ1pHRjBZUzEyTFROaU5EVmlaR1E1UFNJaUlIZ3hQU0kwTVRFdU15SWdlREk5SWpNME9DNDFJaUI1TVQwaU1qQTVMamdpSUhreVBTSXlORFF1TmlJK1BDOXNhVzVsUGp4d2IyeDVaMjl1SUdSaGRHRXRkaTB6WWpRMVltUmtPVDBpSWlCd2IybHVkSE05SWpReU55d3lNVGd1TlNBek5EZ3VOU3d5TmpJZ05ERXhMak1zTWpBNUxqZ2dNelE0TGpVc01qUTBMallpSUhOMGVXeGxQU0p6ZEhKdmEyVXRkMmxrZEdnNklEVTdJSE4wY205clpTMXZjR0ZqYVhSNU9pQXdPeUkrUEM5d2IyeDVaMjl1UGp3dlp6NDhaeUJrWVhSaExYWXRNMkkwTldKa1pEazlJaUkrUEd4cGJtVWdaR0YwWVMxMkxUTmlORFZpWkdRNVBTSWlJSGd4UFNJek5EZ3VOU0lnZURJOUlqSTNNQ0lnZVRFOUlqSTJNaUlnZVRJOUlqSXhPQzQxSWo0OEwyeHBibVUrUENFdExTMHRQanh3YjJ4NVoyOXVJR1JoZEdFdGRpMHpZalExWW1Sa09UMGlJaUJ3YjJsdWRITTlJak0wT0M0MUxESTJNaUF5TnpBc01qRTRMalVnTXpRNExqVXNNalEwTGpZZ01qZzFMamNzTWpBNUxqZ2lJSE4wZVd4bFBTSnpkSEp2YTJVdGQybGtkR2c2SURVN0lITjBjbTlyWlMxdmNHRmphWFI1T2lBd095SStQQzl3YjJ4NVoyOXVQand2Wno0OFp5QmtZWFJoTFhZdE0ySTBOV0prWkRrOUlpSStQR3hwYm1VZ1pHRjBZUzEyTFROaU5EVmlaR1E1UFNJaUlIZ3hQU0l5TnpBaUlIZ3lQU0l5TnpBaUlIa3hQU0l5TVRndU5TSWdlVEk5SWpFek1TNDFJajQ4TDJ4cGJtVStQR3hwYm1VZ1pHRjBZUzEyTFROaU5EVmlaR1E1UFNJaUlIZ3hQU0l5T0RVdU55SWdlREk5SWpJNE5TNDNJaUI1TVQwaU1qQTVMamdpSUhreVBTSXhOREF1TWlJK1BDOXNhVzVsUGp4d2IyeDVaMjl1SUdSaGRHRXRkaTB6WWpRMVltUmtPVDBpSWlCd2IybHVkSE05SWpJM01Dd3lNVGd1TlNBeU56QXNNVE14TGpVZ01qZzFMamNzTWpBNUxqZ2dNamcxTGpjc01UUXdMaklpSUhOMGVXeGxQU0p6ZEhKdmEyVXRkMmxrZEdnNklEVTdJSE4wY205clpTMXZjR0ZqYVhSNU9pQXdPeUkrUEM5d2IyeDVaMjl1UGp3dlp6NDhaeUJrWVhSaExYWXRNMkkwTldKa1pEazlJaUkrUEd4cGJtVWdaR0YwWVMxMkxUTmlORFZpWkdRNVBTSWlJSGd4UFNJeU56QWlJSGd5UFNJek5EZ3VOU0lnZVRFOUlqRXpNUzQxSWlCNU1qMGlPRGdpUGp3dmJHbHVaVDQ4SVMwdExTMCtQSEJ2YkhsbmIyNGdaR0YwWVMxMkxUTmlORFZpWkdRNVBTSWlJSEJ2YVc1MGN6MGlNamN3TERFek1TNDFJRE0wT0M0MUxEZzRJREk0TlM0M0xERTBNQzR5SURNME9DNDFMREV3TlM0MElpQnpkSGxzWlQwaWMzUnliMnRsTFhkcFpIUm9PaUExT3lCemRISnZhMlV0YjNCaFkybDBlVG9nTURzaVBqd3ZjRzlzZVdkdmJqNDhMMmMrUEM5blBnb2dJQ0FnSUNBOEwzTjJaejQ9IiwKICAgInR5cGUiIDogIm9yYWdhbmljX3N0cnVjdHVyZSIKfQo="/>
    </extobj>
    <extobj name="50448EDE-15B4-4C30-818C-43D02912796C-2">
      <extobjdata type="50448EDE-15B4-4C30-818C-43D02912796C" data="ewogICAiZXhwcmVzc2lvbiIgOiAiZXlKcFkyOXVjeUk2VzNzaWRIbHdaU0k2SWxOMlowSmxibnBsYm1WUUlpd2lkWFZwWkNJNkltVXhaR3hxWldKelp6VmpNREF3TURBd01DSXNJbmd4SWpveU56QXNJbmt4SWpvNE9Dd2llRElpT2pReU55d2llVElpT2pJMk1pd2lhVzVwZEdWa0lqcDBjblZsZlYwc0ltTnZiRzl5SWpvaUl6QXdNQ0lzSW5kcFpIUm9Jam94TlRjc0ltaGxhV2RvZENJNk1UYzBmUT09IiwKICAgImltYWdlQmFzZTY0IiA6ICJQRDk0Yld3Z2RtVnljMmx2YmowaU1TNHdJaUJsYm1OdlpHbHVaejBpVlZSR0xUZ2lQejRLSUNBZ0lDQWdQSE4yWnlCMmFXVjNRbTk0UFNJeU56QWdPRGdnTVRVM0lERTNOQ0lnY0hKbGMyVnlkbVZCYzNCbFkzUlNZWFJwYnowaWJtOXVaU0lnZG1WeWMybHZiajBpTVM0eElpQjRiV3h1Y3owaWFIUjBjRG92TDNkM2R5NTNNeTV2Y21jdk1qQXdNQzl6ZG1jaUlIaHRiRzV6T25oc2FXNXJQU0pvZEhSd09pOHZkM2QzTG5jekxtOXlaeTh4T1RrNUwzaHNhVzVySWo0S0lDQWdJQ0FnUENFdExTMHRQanhuSUdSaGRHRXRkaTB6WWpRMVltUmtPVDBpSWlCcFpEMGlaVEZrYkdwbFluTm5OV013TURBd01EQXdJaUJ6ZEhsc1pUMGlZM1Z5YzI5eU9pQndiMmx1ZEdWeU95QnpkSEp2YTJVdGQybGtkR2c2SURFN0lHWnBiR3d0YjNCaFkybDBlVG9nTURzZ2MzUnliMnRsT2lCeVoySW9NQ3dnTUN3Z01DazdJajQ4Y0c5c2VXZHZiaUJrWVhSaExYWXRNMkkwTldKa1pEazlJaUlnY0c5cGJuUnpQU0l6TkRndU5TdzRPQ0EwTWpjc01UTXhMalVnTkRJM0xESXhPQzQxSURNME9DNDFMREkyTWlBeU56QXNNakU0TGpVZ01qY3dMREV6TVM0MUlpQnpkSGxzWlQwaWMzUnliMnRsTFc5d1lXTnBkSGs2SURBN0lqNDhMM0J2YkhsbmIyNCtQQ0V0TFMwdFBqeG5JR1JoZEdFdGRpMHpZalExWW1Sa09UMGlJajQ4YkdsdVpTQmtZWFJoTFhZdE0ySTBOV0prWkRrOUlpSWdlREU5SWpNME9DNDFJaUI0TWowaU5ESTNJaUI1TVQwaU9EZ2lJSGt5UFNJeE16RXVOU0krUEM5c2FXNWxQanhzYVc1bElHUmhkR0V0ZGkwellqUTFZbVJrT1QwaUlpQjRNVDBpTXpRNExqVWlJSGd5UFNJME1URXVNeUlnZVRFOUlqRXdOUzQwSWlCNU1qMGlNVFF3TGpJaVBqd3ZiR2x1WlQ0OGNHOXNlV2R2YmlCa1lYUmhMWFl0TTJJME5XSmtaRGs5SWlJZ2NHOXBiblJ6UFNJek5EZ3VOU3c0T0NBME1qY3NNVE14TGpVZ016UTRMalVzTVRBMUxqUWdOREV4TGpNc01UUXdMaklpSUhOMGVXeGxQU0p6ZEhKdmEyVXRkMmxrZEdnNklEVTdJSE4wY205clpTMXZjR0ZqYVhSNU9pQXdPeUkrUEM5d2IyeDVaMjl1UGp3dlp6NDhaeUJrWVhSaExYWXRNMkkwTldKa1pEazlJaUkrUEd4cGJtVWdaR0YwWVMxMkxUTmlORFZpWkdRNVBTSWlJSGd4UFNJME1qY2lJSGd5UFNJME1qY2lJSGt4UFNJeE16RXVOU0lnZVRJOUlqSXhPQzQxSWo0OEwyeHBibVUrUENFdExTMHRQanh3YjJ4NVoyOXVJR1JoZEdFdGRpMHpZalExWW1Sa09UMGlJaUJ3YjJsdWRITTlJalF5Tnl3eE16RXVOU0EwTWpjc01qRTRMalVnTkRFeExqTXNNVFF3TGpJZ05ERXhMak1zTWpBNUxqZ2lJSE4wZVd4bFBTSnpkSEp2YTJVdGQybGtkR2c2SURVN0lITjBjbTlyWlMxdmNHRmphWFI1T2lBd095SStQQzl3YjJ4NVoyOXVQand2Wno0OFp5QmtZWFJoTFhZdE0ySTBOV0prWkRrOUlpSStQR3hwYm1VZ1pHRjBZUzEyTFROaU5EVmlaR1E1UFNJaUlIZ3hQU0kwTWpjaUlIZ3lQU0l6TkRndU5TSWdlVEU5SWpJeE9DNDFJaUI1TWowaU1qWXlJajQ4TDJ4cGJtVStQR3hwYm1VZ1pHRjBZUzEyTFROaU5EVmlaR1E1UFNJaUlIZ3hQU0kwTVRFdU15SWdlREk5SWpNME9DNDFJaUI1TVQwaU1qQTVMamdpSUhreVBTSXlORFF1TmlJK1BDOXNhVzVsUGp4d2IyeDVaMjl1SUdSaGRHRXRkaTB6WWpRMVltUmtPVDBpSWlCd2IybHVkSE05SWpReU55d3lNVGd1TlNBek5EZ3VOU3d5TmpJZ05ERXhMak1zTWpBNUxqZ2dNelE0TGpVc01qUTBMallpSUhOMGVXeGxQU0p6ZEhKdmEyVXRkMmxrZEdnNklEVTdJSE4wY205clpTMXZjR0ZqYVhSNU9pQXdPeUkrUEM5d2IyeDVaMjl1UGp3dlp6NDhaeUJrWVhSaExYWXRNMkkwTldKa1pEazlJaUkrUEd4cGJtVWdaR0YwWVMxMkxUTmlORFZpWkdRNVBTSWlJSGd4UFNJek5EZ3VOU0lnZURJOUlqSTNNQ0lnZVRFOUlqSTJNaUlnZVRJOUlqSXhPQzQxSWo0OEwyeHBibVUrUENFdExTMHRQanh3YjJ4NVoyOXVJR1JoZEdFdGRpMHpZalExWW1Sa09UMGlJaUJ3YjJsdWRITTlJak0wT0M0MUxESTJNaUF5TnpBc01qRTRMalVnTXpRNExqVXNNalEwTGpZZ01qZzFMamNzTWpBNUxqZ2lJSE4wZVd4bFBTSnpkSEp2YTJVdGQybGtkR2c2SURVN0lITjBjbTlyWlMxdmNHRmphWFI1T2lBd095SStQQzl3YjJ4NVoyOXVQand2Wno0OFp5QmtZWFJoTFhZdE0ySTBOV0prWkRrOUlpSStQR3hwYm1VZ1pHRjBZUzEyTFROaU5EVmlaR1E1UFNJaUlIZ3hQU0l5TnpBaUlIZ3lQU0l5TnpBaUlIa3hQU0l5TVRndU5TSWdlVEk5SWpFek1TNDFJajQ4TDJ4cGJtVStQR3hwYm1VZ1pHRjBZUzEyTFROaU5EVmlaR1E1UFNJaUlIZ3hQU0l5T0RVdU55SWdlREk5SWpJNE5TNDNJaUI1TVQwaU1qQTVMamdpSUhreVBTSXhOREF1TWlJK1BDOXNhVzVsUGp4d2IyeDVaMjl1SUdSaGRHRXRkaTB6WWpRMVltUmtPVDBpSWlCd2IybHVkSE05SWpJM01Dd3lNVGd1TlNBeU56QXNNVE14TGpVZ01qZzFMamNzTWpBNUxqZ2dNamcxTGpjc01UUXdMaklpSUhOMGVXeGxQU0p6ZEhKdmEyVXRkMmxrZEdnNklEVTdJSE4wY205clpTMXZjR0ZqYVhSNU9pQXdPeUkrUEM5d2IyeDVaMjl1UGp3dlp6NDhaeUJrWVhSaExYWXRNMkkwTldKa1pEazlJaUkrUEd4cGJtVWdaR0YwWVMxMkxUTmlORFZpWkdRNVBTSWlJSGd4UFNJeU56QWlJSGd5UFNJek5EZ3VOU0lnZVRFOUlqRXpNUzQxSWlCNU1qMGlPRGdpUGp3dmJHbHVaVDQ4SVMwdExTMCtQSEJ2YkhsbmIyNGdaR0YwWVMxMkxUTmlORFZpWkdRNVBTSWlJSEJ2YVc1MGN6MGlNamN3TERFek1TNDFJRE0wT0M0MUxEZzRJREk0TlM0M0xERTBNQzR5SURNME9DNDFMREV3TlM0MElpQnpkSGxzWlQwaWMzUnliMnRsTFhkcFpIUm9PaUExT3lCemRISnZhMlV0YjNCaFkybDBlVG9nTURzaVBqd3ZjRzlzZVdkdmJqNDhMMmMrUEM5blBnb2dJQ0FnSUNBOEwzTjJaejQ9IiwKICAgInR5cGUiIDogIm9yYWdhbmljX3N0cnVjdHVyZSIKfQo="/>
    </extobj>
    <extobj name="50448EDE-15B4-4C30-818C-43D02912796C-3">
      <extobjdata type="50448EDE-15B4-4C30-818C-43D02912796C" data="ewogICAiZXhwcmVzc2lvbiIgOiAiZXlKcFkyOXVjeUk2VzNzaWRIbHdaU0k2SWxOMlowSmxibnBsYm1WUUlpd2lkWFZwWkNJNkltVXhaR3hxWldKelp6VmpNREF3TURBd01DSXNJbmd4SWpveU56QXNJbmt4SWpvNE9Dd2llRElpT2pReU55d2llVElpT2pJMk1pd2lhVzVwZEdWa0lqcDBjblZsZlYwc0ltTnZiRzl5SWpvaUl6QXdNQ0lzSW5kcFpIUm9Jam94TlRjc0ltaGxhV2RvZENJNk1UYzBmUT09IiwKICAgImltYWdlQmFzZTY0IiA6ICJQRDk0Yld3Z2RtVnljMmx2YmowaU1TNHdJaUJsYm1OdlpHbHVaejBpVlZSR0xUZ2lQejRLSUNBZ0lDQWdQSE4yWnlCMmFXVjNRbTk0UFNJeU56QWdPRGdnTVRVM0lERTNOQ0lnY0hKbGMyVnlkbVZCYzNCbFkzUlNZWFJwYnowaWJtOXVaU0lnZG1WeWMybHZiajBpTVM0eElpQjRiV3h1Y3owaWFIUjBjRG92TDNkM2R5NTNNeTV2Y21jdk1qQXdNQzl6ZG1jaUlIaHRiRzV6T25oc2FXNXJQU0pvZEhSd09pOHZkM2QzTG5jekxtOXlaeTh4T1RrNUwzaHNhVzVySWo0S0lDQWdJQ0FnUENFdExTMHRQanhuSUdSaGRHRXRkaTB6WWpRMVltUmtPVDBpSWlCcFpEMGlaVEZrYkdwbFluTm5OV013TURBd01EQXdJaUJ6ZEhsc1pUMGlZM1Z5YzI5eU9pQndiMmx1ZEdWeU95QnpkSEp2YTJVdGQybGtkR2c2SURFN0lHWnBiR3d0YjNCaFkybDBlVG9nTURzZ2MzUnliMnRsT2lCeVoySW9NQ3dnTUN3Z01DazdJajQ4Y0c5c2VXZHZiaUJrWVhSaExYWXRNMkkwTldKa1pEazlJaUlnY0c5cGJuUnpQU0l6TkRndU5TdzRPQ0EwTWpjc01UTXhMalVnTkRJM0xESXhPQzQxSURNME9DNDFMREkyTWlBeU56QXNNakU0TGpVZ01qY3dMREV6TVM0MUlpQnpkSGxzWlQwaWMzUnliMnRsTFc5d1lXTnBkSGs2SURBN0lqNDhMM0J2YkhsbmIyNCtQQ0V0TFMwdFBqeG5JR1JoZEdFdGRpMHpZalExWW1Sa09UMGlJajQ4YkdsdVpTQmtZWFJoTFhZdE0ySTBOV0prWkRrOUlpSWdlREU5SWpNME9DNDFJaUI0TWowaU5ESTNJaUI1TVQwaU9EZ2lJSGt5UFNJeE16RXVOU0krUEM5c2FXNWxQanhzYVc1bElHUmhkR0V0ZGkwellqUTFZbVJrT1QwaUlpQjRNVDBpTXpRNExqVWlJSGd5UFNJME1URXVNeUlnZVRFOUlqRXdOUzQwSWlCNU1qMGlNVFF3TGpJaVBqd3ZiR2x1WlQ0OGNHOXNlV2R2YmlCa1lYUmhMWFl0TTJJME5XSmtaRGs5SWlJZ2NHOXBiblJ6UFNJek5EZ3VOU3c0T0NBME1qY3NNVE14TGpVZ016UTRMalVzTVRBMUxqUWdOREV4TGpNc01UUXdMaklpSUhOMGVXeGxQU0p6ZEhKdmEyVXRkMmxrZEdnNklEVTdJSE4wY205clpTMXZjR0ZqYVhSNU9pQXdPeUkrUEM5d2IyeDVaMjl1UGp3dlp6NDhaeUJrWVhSaExYWXRNMkkwTldKa1pEazlJaUkrUEd4cGJtVWdaR0YwWVMxMkxUTmlORFZpWkdRNVBTSWlJSGd4UFNJME1qY2lJSGd5UFNJME1qY2lJSGt4UFNJeE16RXVOU0lnZVRJOUlqSXhPQzQxSWo0OEwyeHBibVUrUENFdExTMHRQanh3YjJ4NVoyOXVJR1JoZEdFdGRpMHpZalExWW1Sa09UMGlJaUJ3YjJsdWRITTlJalF5Tnl3eE16RXVOU0EwTWpjc01qRTRMalVnTkRFeExqTXNNVFF3TGpJZ05ERXhMak1zTWpBNUxqZ2lJSE4wZVd4bFBTSnpkSEp2YTJVdGQybGtkR2c2SURVN0lITjBjbTlyWlMxdmNHRmphWFI1T2lBd095SStQQzl3YjJ4NVoyOXVQand2Wno0OFp5QmtZWFJoTFhZdE0ySTBOV0prWkRrOUlpSStQR3hwYm1VZ1pHRjBZUzEyTFROaU5EVmlaR1E1UFNJaUlIZ3hQU0kwTWpjaUlIZ3lQU0l6TkRndU5TSWdlVEU5SWpJeE9DNDFJaUI1TWowaU1qWXlJajQ4TDJ4cGJtVStQR3hwYm1VZ1pHRjBZUzEyTFROaU5EVmlaR1E1UFNJaUlIZ3hQU0kwTVRFdU15SWdlREk5SWpNME9DNDFJaUI1TVQwaU1qQTVMamdpSUhreVBTSXlORFF1TmlJK1BDOXNhVzVsUGp4d2IyeDVaMjl1SUdSaGRHRXRkaTB6WWpRMVltUmtPVDBpSWlCd2IybHVkSE05SWpReU55d3lNVGd1TlNBek5EZ3VOU3d5TmpJZ05ERXhMak1zTWpBNUxqZ2dNelE0TGpVc01qUTBMallpSUhOMGVXeGxQU0p6ZEhKdmEyVXRkMmxrZEdnNklEVTdJSE4wY205clpTMXZjR0ZqYVhSNU9pQXdPeUkrUEM5d2IyeDVaMjl1UGp3dlp6NDhaeUJrWVhSaExYWXRNMkkwTldKa1pEazlJaUkrUEd4cGJtVWdaR0YwWVMxMkxUTmlORFZpWkdRNVBTSWlJSGd4UFNJek5EZ3VOU0lnZURJOUlqSTNNQ0lnZVRFOUlqSTJNaUlnZVRJOUlqSXhPQzQxSWo0OEwyeHBibVUrUENFdExTMHRQanh3YjJ4NVoyOXVJR1JoZEdFdGRpMHpZalExWW1Sa09UMGlJaUJ3YjJsdWRITTlJak0wT0M0MUxESTJNaUF5TnpBc01qRTRMalVnTXpRNExqVXNNalEwTGpZZ01qZzFMamNzTWpBNUxqZ2lJSE4wZVd4bFBTSnpkSEp2YTJVdGQybGtkR2c2SURVN0lITjBjbTlyWlMxdmNHRmphWFI1T2lBd095SStQQzl3YjJ4NVoyOXVQand2Wno0OFp5QmtZWFJoTFhZdE0ySTBOV0prWkRrOUlpSStQR3hwYm1VZ1pHRjBZUzEyTFROaU5EVmlaR1E1UFNJaUlIZ3hQU0l5TnpBaUlIZ3lQU0l5TnpBaUlIa3hQU0l5TVRndU5TSWdlVEk5SWpFek1TNDFJajQ4TDJ4cGJtVStQR3hwYm1VZ1pHRjBZUzEyTFROaU5EVmlaR1E1UFNJaUlIZ3hQU0l5T0RVdU55SWdlREk5SWpJNE5TNDNJaUI1TVQwaU1qQTVMamdpSUhreVBTSXhOREF1TWlJK1BDOXNhVzVsUGp4d2IyeDVaMjl1SUdSaGRHRXRkaTB6WWpRMVltUmtPVDBpSWlCd2IybHVkSE05SWpJM01Dd3lNVGd1TlNBeU56QXNNVE14TGpVZ01qZzFMamNzTWpBNUxqZ2dNamcxTGpjc01UUXdMaklpSUhOMGVXeGxQU0p6ZEhKdmEyVXRkMmxrZEdnNklEVTdJSE4wY205clpTMXZjR0ZqYVhSNU9pQXdPeUkrUEM5d2IyeDVaMjl1UGp3dlp6NDhaeUJrWVhSaExYWXRNMkkwTldKa1pEazlJaUkrUEd4cGJtVWdaR0YwWVMxMkxUTmlORFZpWkdRNVBTSWlJSGd4UFNJeU56QWlJSGd5UFNJek5EZ3VOU0lnZVRFOUlqRXpNUzQxSWlCNU1qMGlPRGdpUGp3dmJHbHVaVDQ4SVMwdExTMCtQSEJ2YkhsbmIyNGdaR0YwWVMxMkxUTmlORFZpWkdRNVBTSWlJSEJ2YVc1MGN6MGlNamN3TERFek1TNDFJRE0wT0M0MUxEZzRJREk0TlM0M0xERTBNQzR5SURNME9DNDFMREV3TlM0MElpQnpkSGxzWlQwaWMzUnliMnRsTFhkcFpIUm9PaUExT3lCemRISnZhMlV0YjNCaFkybDBlVG9nTURzaVBqd3ZjRzlzZVdkdmJqNDhMMmMrUEM5blBnb2dJQ0FnSUNBOEwzTjJaejQ9IiwKICAgInR5cGUiIDogIm9yYWdhbmljX3N0cnVjdHVyZSIKfQo="/>
    </extobj>
  </extobjs>
</s:customData>
</file>

<file path=customXml/itemProps72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1744</Words>
  <Application>WPS 演示</Application>
  <PresentationFormat>宽屏</PresentationFormat>
  <Paragraphs>77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7" baseType="lpstr">
      <vt:lpstr>Arial</vt:lpstr>
      <vt:lpstr>宋体</vt:lpstr>
      <vt:lpstr>Wingdings</vt:lpstr>
      <vt:lpstr>微软雅黑</vt:lpstr>
      <vt:lpstr>思源黑体旧字形 Regular</vt:lpstr>
      <vt:lpstr>黑体</vt:lpstr>
      <vt:lpstr>Arial Unicode MS</vt:lpstr>
      <vt:lpstr>仿宋</vt:lpstr>
      <vt:lpstr>微软简行楷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晴川</cp:lastModifiedBy>
  <cp:revision>39</cp:revision>
  <dcterms:created xsi:type="dcterms:W3CDTF">2019-06-19T02:08:00Z</dcterms:created>
  <dcterms:modified xsi:type="dcterms:W3CDTF">2020-06-17T05:20:10Z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