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handoutMasterIdLst>
    <p:handoutMasterId r:id="rId14"/>
  </p:handoutMasterIdLst>
  <p:sldIdLst>
    <p:sldId id="269" r:id="rId3"/>
    <p:sldId id="257" r:id="rId4"/>
    <p:sldId id="258" r:id="rId5"/>
    <p:sldId id="261" r:id="rId6"/>
    <p:sldId id="262" r:id="rId7"/>
    <p:sldId id="263" r:id="rId8"/>
    <p:sldId id="264" r:id="rId9"/>
    <p:sldId id="265" r:id="rId10"/>
    <p:sldId id="266" r:id="rId11"/>
    <p:sldId id="259" r:id="rId12"/>
  </p:sldIdLst>
  <p:sldSz cx="12192000" cy="6858000"/>
  <p:notesSz cx="6858000" cy="9144000"/>
  <p:custDataLst>
    <p:tags r:id="rId1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6"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DCDC"/>
    <a:srgbClr val="F0F0F0"/>
    <a:srgbClr val="E6E6E6"/>
    <a:srgbClr val="C8C8C8"/>
    <a:srgbClr val="FFFFFF"/>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78" d="100"/>
          <a:sy n="78" d="100"/>
        </p:scale>
        <p:origin x="654" y="54"/>
      </p:cViewPr>
      <p:guideLst>
        <p:guide orient="horz" pos="2166"/>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gs" Target="tags/tag10.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handoutMaster" Target="handoutMasters/handoutMaster1.xml"/><Relationship Id="rId13" Type="http://schemas.openxmlformats.org/officeDocument/2006/relationships/notesMaster" Target="notesMasters/notesMaster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panose="020B0503020204020204" charset="-122"/>
              <a:ea typeface="微软雅黑" panose="020B050302020402020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charset="-122"/>
              <a:ea typeface="微软雅黑" panose="020B050302020402020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charset="-122"/>
                <a:ea typeface="微软雅黑" panose="020B050302020402020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charset="-122"/>
                <a:ea typeface="微软雅黑" panose="020B0503020204020204" charset="-122"/>
              </a:defRPr>
            </a:lvl1pPr>
          </a:lstStyle>
          <a:p>
            <a:fld id="{1AC49D05-6128-4D0D-A32A-06A5E73B386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charset="-122"/>
                <a:ea typeface="微软雅黑" panose="020B050302020402020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charset="-122"/>
                <a:ea typeface="微软雅黑" panose="020B0503020204020204"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charset="-122"/>
        <a:ea typeface="微软雅黑" panose="020B0503020204020204" charset="-122"/>
        <a:cs typeface="+mn-cs"/>
      </a:defRPr>
    </a:lvl1pPr>
    <a:lvl2pPr marL="4572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2pPr>
    <a:lvl3pPr marL="9144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3pPr>
    <a:lvl4pPr marL="13716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4pPr>
    <a:lvl5pPr marL="18288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fld>
            <a:endParaRPr lang="en-US"/>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zh-CN" altLang="en-US" smtClean="0"/>
              <a:t>单击此处编辑母版标题样式</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1"/>
            <a:ext cx="2743200" cy="5211763"/>
          </a:xfrm>
        </p:spPr>
        <p:txBody>
          <a:bodyPr vert="eaVert"/>
          <a:lstStyle/>
          <a:p>
            <a:r>
              <a:rPr kumimoji="0" lang="zh-CN" altLang="en-US" smtClean="0"/>
              <a:t>单击此处编辑母版标题样式</a:t>
            </a:r>
            <a:endParaRPr kumimoji="0" lang="en-US"/>
          </a:p>
        </p:txBody>
      </p:sp>
      <p:sp>
        <p:nvSpPr>
          <p:cNvPr id="3" name="Vertical Text Placeholder 2"/>
          <p:cNvSpPr>
            <a:spLocks noGrp="1"/>
          </p:cNvSpPr>
          <p:nvPr>
            <p:ph type="body" orient="vert" idx="1"/>
          </p:nvPr>
        </p:nvSpPr>
        <p:spPr>
          <a:xfrm>
            <a:off x="609600" y="914401"/>
            <a:ext cx="8026400" cy="5211763"/>
          </a:xfrm>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Date Placeholder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zh-CN" altLang="en-US" smtClean="0"/>
              <a:t>单击此处编辑母版标题样式</a:t>
            </a:r>
            <a:endParaRPr kumimoji="0" lang="en-US"/>
          </a:p>
        </p:txBody>
      </p:sp>
      <p:sp>
        <p:nvSpPr>
          <p:cNvPr id="3" name="Content Placeholder 2"/>
          <p:cNvSpPr>
            <a:spLocks noGrp="1"/>
          </p:cNvSpPr>
          <p:nvPr>
            <p:ph idx="1"/>
          </p:nvPr>
        </p:nvSpPr>
        <p:spPr/>
        <p:txBody>
          <a:body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Date Placeholder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endParaRPr kumimoji="0" lang="zh-CN" altLang="en-US" smtClean="0"/>
          </a:p>
        </p:txBody>
      </p:sp>
      <p:sp>
        <p:nvSpPr>
          <p:cNvPr id="4" name="Date Placeholder 3"/>
          <p:cNvSpPr>
            <a:spLocks noGrp="1"/>
          </p:cNvSpPr>
          <p:nvPr>
            <p:ph type="dt" sz="half" idx="10"/>
          </p:nvPr>
        </p:nvSpPr>
        <p:spPr/>
        <p:txBody>
          <a:bodyPr/>
          <a:lstStyle/>
          <a:p>
            <a:fld id="{760FBDFE-C587-4B4C-A407-44438C67B59E}" type="datetimeFigureOut">
              <a:rPr lang="zh-CN" altLang="en-US" smtClean="0"/>
            </a:fld>
            <a:endParaRPr lang="zh-CN" altLang="en-US" dirty="0"/>
          </a:p>
        </p:txBody>
      </p:sp>
      <p:sp>
        <p:nvSpPr>
          <p:cNvPr id="5" name="Footer Placeholder 4"/>
          <p:cNvSpPr>
            <a:spLocks noGrp="1"/>
          </p:cNvSpPr>
          <p:nvPr>
            <p:ph type="ftr" sz="quarter" idx="11"/>
          </p:nvPr>
        </p:nvSpPr>
        <p:spPr/>
        <p:txBody>
          <a:bodyPr/>
          <a:lstStyle/>
          <a:p>
            <a:endParaRPr lang="zh-CN" altLang="en-US" dirty="0"/>
          </a:p>
        </p:txBody>
      </p:sp>
      <p:sp>
        <p:nvSpPr>
          <p:cNvPr id="6" name="Slide Number Placeholder 5"/>
          <p:cNvSpPr>
            <a:spLocks noGrp="1"/>
          </p:cNvSpPr>
          <p:nvPr>
            <p:ph type="sldNum" sz="quarter" idx="12"/>
          </p:nvPr>
        </p:nvSpPr>
        <p:spPr/>
        <p:txBody>
          <a:bodyPr/>
          <a:lstStyle/>
          <a:p>
            <a:fld id="{49AE70B2-8BF9-45C0-BB95-33D1B9D3A854}" type="slidenum">
              <a:rPr lang="zh-CN" altLang="en-US" smtClean="0"/>
            </a:fld>
            <a:endParaRPr lang="zh-CN" altLang="en-US" dirty="0"/>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zh-CN" altLang="en-US" smtClean="0"/>
              <a:t>单击此处编辑母版标题样式</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Date Placeholder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zh-CN" altLang="en-US" smtClean="0"/>
              <a:t>单击此处编辑母版标题样式</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endParaRPr kumimoji="0" lang="zh-CN" altLang="en-US" smtClean="0"/>
          </a:p>
        </p:txBody>
      </p:sp>
      <p:sp>
        <p:nvSpPr>
          <p:cNvPr id="4" name="Text Placeholder 3"/>
          <p:cNvSpPr>
            <a:spLocks noGrp="1"/>
          </p:cNvSpPr>
          <p:nvPr>
            <p:ph type="body" sz="half" idx="3"/>
          </p:nvPr>
        </p:nvSpPr>
        <p:spPr>
          <a:xfrm>
            <a:off x="6193367" y="1859757"/>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endParaRPr kumimoji="0" lang="zh-CN" altLang="en-US" smtClean="0"/>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6" name="Content Placeholder 5"/>
          <p:cNvSpPr>
            <a:spLocks noGrp="1"/>
          </p:cNvSpPr>
          <p:nvPr>
            <p:ph sz="quarter" idx="4"/>
          </p:nvPr>
        </p:nvSpPr>
        <p:spPr>
          <a:xfrm>
            <a:off x="6193367"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7" name="Date Placeholder 6"/>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Date Placeholder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CN" altLang="en-US" smtClean="0"/>
              <a:t>单击此处编辑母版文本样式</a:t>
            </a:r>
            <a:endParaRPr kumimoji="0" lang="zh-CN" altLang="en-US" smtClean="0"/>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Date Placeholder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6"/>
            <a:ext cx="2950464" cy="1582621"/>
          </a:xfrm>
        </p:spPr>
        <p:txBody>
          <a:bodyPr vert="horz" lIns="45720" tIns="45720" rIns="45720" bIns="45720" anchor="b"/>
          <a:lstStyle>
            <a:lvl1pPr algn="l">
              <a:buNone/>
              <a:defRPr sz="2000" b="1">
                <a:solidFill>
                  <a:schemeClr val="tx2"/>
                </a:solidFill>
              </a:defRPr>
            </a:lvl1pPr>
          </a:lstStyle>
          <a:p>
            <a:r>
              <a:rPr kumimoji="0" lang="zh-CN" altLang="en-US" smtClean="0"/>
              <a:t>单击此处编辑母版标题样式</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endParaRPr kumimoji="0" lang="zh-CN" altLang="en-US" smtClean="0"/>
          </a:p>
        </p:txBody>
      </p:sp>
      <p:sp>
        <p:nvSpPr>
          <p:cNvPr id="5" name="Date Placeholder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Footer Placeholder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Slide Number Placeholder 6"/>
          <p:cNvSpPr>
            <a:spLocks noGrp="1"/>
          </p:cNvSpPr>
          <p:nvPr>
            <p:ph type="sldNum" sz="quarter" idx="12"/>
          </p:nvPr>
        </p:nvSpPr>
        <p:spPr>
          <a:xfrm>
            <a:off x="10769600" y="6356350"/>
            <a:ext cx="812800" cy="365125"/>
          </a:xfrm>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微软雅黑" panose="020B0503020204020204" charset="-122"/>
              </a:rPr>
            </a:fld>
            <a:endParaRPr lang="zh-CN" altLang="en-US" strike="noStrike" noProof="1">
              <a:latin typeface="Arial" panose="020B0604020202020204" pitchFamily="34" charset="0"/>
            </a:endParaRP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CN" altLang="en-US" smtClean="0"/>
              <a:t>单击图标添加图片</a:t>
            </a:r>
            <a:endParaRPr kumimoji="0" lang="en-US" dirty="0"/>
          </a:p>
        </p:txBody>
      </p:sp>
      <p:sp>
        <p:nvSpPr>
          <p:cNvPr id="10" name="Freeform 9"/>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p:nvPr/>
        </p:nvSpPr>
        <p:spPr bwMode="auto">
          <a:xfrm flipV="1">
            <a:off x="5842000" y="6219825"/>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zh-CN" altLang="en-US" smtClean="0"/>
              <a:t>单击此处编辑母版标题样式</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zh-CN" altLang="en-US" smtClean="0"/>
              <a:t>单击此处编辑母版文本样式</a:t>
            </a:r>
            <a:endParaRPr kumimoji="0" lang="zh-CN" altLang="en-US" smtClean="0"/>
          </a:p>
          <a:p>
            <a:pPr lvl="1" eaLnBrk="1" latinLnBrk="0" hangingPunct="1"/>
            <a:r>
              <a:rPr kumimoji="0" lang="zh-CN" altLang="en-US" smtClean="0"/>
              <a:t>第二级</a:t>
            </a:r>
            <a:endParaRPr kumimoji="0" lang="zh-CN" altLang="en-US" smtClean="0"/>
          </a:p>
          <a:p>
            <a:pPr lvl="2" eaLnBrk="1" latinLnBrk="0" hangingPunct="1"/>
            <a:r>
              <a:rPr kumimoji="0" lang="zh-CN" altLang="en-US" smtClean="0"/>
              <a:t>第三级</a:t>
            </a:r>
            <a:endParaRPr kumimoji="0" lang="zh-CN" altLang="en-US" smtClean="0"/>
          </a:p>
          <a:p>
            <a:pPr lvl="3" eaLnBrk="1" latinLnBrk="0" hangingPunct="1"/>
            <a:r>
              <a:rPr kumimoji="0" lang="zh-CN" altLang="en-US" smtClean="0"/>
              <a:t>第四级</a:t>
            </a:r>
            <a:endParaRPr kumimoji="0" lang="zh-CN" altLang="en-US" smtClean="0"/>
          </a:p>
          <a:p>
            <a:pPr lvl="4" eaLnBrk="1" latinLnBrk="0" hangingPunct="1"/>
            <a:r>
              <a:rPr kumimoji="0" lang="zh-CN" altLang="en-US" smtClean="0"/>
              <a:t>第五级</a:t>
            </a:r>
            <a:endParaRPr kumimoji="0" lang="en-US"/>
          </a:p>
        </p:txBody>
      </p:sp>
      <p:sp>
        <p:nvSpPr>
          <p:cNvPr id="10" name="Date Placeholder 9"/>
          <p:cNvSpPr>
            <a:spLocks noGrp="1"/>
          </p:cNvSpPr>
          <p:nvPr>
            <p:ph type="dt" sz="half" idx="2"/>
          </p:nvPr>
        </p:nvSpPr>
        <p:spPr>
          <a:xfrm>
            <a:off x="609600" y="6356350"/>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60FBDFE-C587-4B4C-A407-44438C67B59E}" type="datetimeFigureOut">
              <a:rPr lang="zh-CN" altLang="en-US" smtClean="0"/>
            </a:fld>
            <a:endParaRPr lang="zh-CN" altLang="en-US"/>
          </a:p>
        </p:txBody>
      </p:sp>
      <p:sp>
        <p:nvSpPr>
          <p:cNvPr id="22" name="Footer Placeholder 21"/>
          <p:cNvSpPr>
            <a:spLocks noGrp="1"/>
          </p:cNvSpPr>
          <p:nvPr>
            <p:ph type="ftr" sz="quarter" idx="3"/>
          </p:nvPr>
        </p:nvSpPr>
        <p:spPr>
          <a:xfrm>
            <a:off x="3556000" y="6356350"/>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zh-CN" altLang="en-US" dirty="0"/>
          </a:p>
        </p:txBody>
      </p:sp>
      <p:sp>
        <p:nvSpPr>
          <p:cNvPr id="18" name="Slide Number Placeholder 17"/>
          <p:cNvSpPr>
            <a:spLocks noGrp="1"/>
          </p:cNvSpPr>
          <p:nvPr>
            <p:ph type="sldNum" sz="quarter" idx="4"/>
          </p:nvPr>
        </p:nvSpPr>
        <p:spPr>
          <a:xfrm>
            <a:off x="10566400" y="6356350"/>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9AE70B2-8BF9-45C0-BB95-33D1B9D3A854}" type="slidenum">
              <a:rPr lang="zh-CN" altLang="en-US" smtClean="0"/>
            </a:fld>
            <a:endParaRPr lang="zh-CN" altLang="en-US" dirty="0"/>
          </a:p>
        </p:txBody>
      </p:sp>
      <p:grpSp>
        <p:nvGrpSpPr>
          <p:cNvPr id="2" name="Group 1"/>
          <p:cNvGrpSpPr/>
          <p:nvPr/>
        </p:nvGrpSpPr>
        <p:grpSpPr>
          <a:xfrm>
            <a:off x="-25356" y="202408"/>
            <a:ext cx="12240731" cy="649224"/>
            <a:chOff x="-19045" y="216550"/>
            <a:chExt cx="9180548" cy="649224"/>
          </a:xfrm>
        </p:grpSpPr>
        <p:sp>
          <p:nvSpPr>
            <p:cNvPr id="12" name="Freeform 1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9.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8"/>
          <p:cNvSpPr>
            <a:spLocks noGrp="1"/>
          </p:cNvSpPr>
          <p:nvPr>
            <p:ph type="ctrTitle"/>
          </p:nvPr>
        </p:nvSpPr>
        <p:spPr/>
        <p:txBody>
          <a:bodyPr/>
          <a:p>
            <a:endParaRPr lang="zh-CN" altLang="en-US"/>
          </a:p>
        </p:txBody>
      </p:sp>
      <p:sp>
        <p:nvSpPr>
          <p:cNvPr id="10" name="副标题 9"/>
          <p:cNvSpPr>
            <a:spLocks noGrp="1"/>
          </p:cNvSpPr>
          <p:nvPr>
            <p:ph type="subTitle" idx="1"/>
          </p:nvPr>
        </p:nvSpPr>
        <p:spPr/>
        <p:txBody>
          <a:bodyPr/>
          <a:p>
            <a:endParaRPr lang="zh-CN" altLang="en-US"/>
          </a:p>
        </p:txBody>
      </p:sp>
      <p:pic>
        <p:nvPicPr>
          <p:cNvPr id="4" name="图片 3" descr="first.jpg"/>
          <p:cNvPicPr>
            <a:picLocks noChangeAspect="1"/>
          </p:cNvPicPr>
          <p:nvPr/>
        </p:nvPicPr>
        <p:blipFill>
          <a:blip r:embed="rId1" cstate="print"/>
          <a:stretch>
            <a:fillRect/>
          </a:stretch>
        </p:blipFill>
        <p:spPr>
          <a:xfrm>
            <a:off x="0" y="18"/>
            <a:ext cx="12192288" cy="6858252"/>
          </a:xfrm>
          <a:prstGeom prst="rect">
            <a:avLst/>
          </a:prstGeom>
        </p:spPr>
      </p:pic>
      <p:sp>
        <p:nvSpPr>
          <p:cNvPr id="5" name="TextBox 4"/>
          <p:cNvSpPr txBox="1"/>
          <p:nvPr/>
        </p:nvSpPr>
        <p:spPr>
          <a:xfrm>
            <a:off x="2431321" y="2420910"/>
            <a:ext cx="8112760" cy="2309495"/>
          </a:xfrm>
          <a:prstGeom prst="rect">
            <a:avLst/>
          </a:prstGeom>
          <a:noFill/>
        </p:spPr>
        <p:txBody>
          <a:bodyPr wrap="none" lIns="94584" tIns="47292" rIns="94584" bIns="47292" rtlCol="0">
            <a:spAutoFit/>
          </a:bodyPr>
          <a:lstStyle/>
          <a:p>
            <a:pPr algn="l"/>
            <a:r>
              <a:rPr lang="zh-CN" altLang="en-US" sz="4800">
                <a:ln w="9525" cmpd="sng">
                  <a:solidFill>
                    <a:schemeClr val="accent1"/>
                  </a:solidFill>
                  <a:prstDash val="solid"/>
                </a:ln>
                <a:solidFill>
                  <a:srgbClr val="70AD47">
                    <a:tint val="1000"/>
                  </a:srgbClr>
                </a:solidFill>
                <a:effectLst>
                  <a:glow rad="38100">
                    <a:schemeClr val="accent1">
                      <a:alpha val="40000"/>
                    </a:schemeClr>
                  </a:glow>
                </a:effectLst>
                <a:latin typeface="方正小标宋简体" panose="02000000000000000000" pitchFamily="65" charset="-122"/>
                <a:ea typeface="方正小标宋简体" panose="02000000000000000000" pitchFamily="65" charset="-122"/>
                <a:cs typeface="方正小标宋简体" panose="02000000000000000000" pitchFamily="65" charset="-122"/>
                <a:sym typeface="+mn-ea"/>
              </a:rPr>
              <a:t>201</a:t>
            </a:r>
            <a:r>
              <a:rPr lang="en-US" altLang="zh-CN" sz="4800">
                <a:ln w="9525" cmpd="sng">
                  <a:solidFill>
                    <a:schemeClr val="accent1"/>
                  </a:solidFill>
                  <a:prstDash val="solid"/>
                </a:ln>
                <a:solidFill>
                  <a:srgbClr val="70AD47">
                    <a:tint val="1000"/>
                  </a:srgbClr>
                </a:solidFill>
                <a:effectLst>
                  <a:glow rad="38100">
                    <a:schemeClr val="accent1">
                      <a:alpha val="40000"/>
                    </a:schemeClr>
                  </a:glow>
                </a:effectLst>
                <a:latin typeface="方正小标宋简体" panose="02000000000000000000" pitchFamily="65" charset="-122"/>
                <a:ea typeface="方正小标宋简体" panose="02000000000000000000" pitchFamily="65" charset="-122"/>
                <a:cs typeface="方正小标宋简体" panose="02000000000000000000" pitchFamily="65" charset="-122"/>
                <a:sym typeface="+mn-ea"/>
              </a:rPr>
              <a:t>8</a:t>
            </a:r>
            <a:r>
              <a:rPr lang="zh-CN" altLang="en-US" sz="4800">
                <a:ln w="9525" cmpd="sng">
                  <a:solidFill>
                    <a:schemeClr val="accent1"/>
                  </a:solidFill>
                  <a:prstDash val="solid"/>
                </a:ln>
                <a:solidFill>
                  <a:srgbClr val="70AD47">
                    <a:tint val="1000"/>
                  </a:srgbClr>
                </a:solidFill>
                <a:effectLst>
                  <a:glow rad="38100">
                    <a:schemeClr val="accent1">
                      <a:alpha val="40000"/>
                    </a:schemeClr>
                  </a:glow>
                </a:effectLst>
                <a:latin typeface="方正小标宋简体" panose="02000000000000000000" pitchFamily="65" charset="-122"/>
                <a:ea typeface="方正小标宋简体" panose="02000000000000000000" pitchFamily="65" charset="-122"/>
                <a:cs typeface="方正小标宋简体" panose="02000000000000000000" pitchFamily="65" charset="-122"/>
                <a:sym typeface="+mn-ea"/>
              </a:rPr>
              <a:t>年度安全生产监督管理局  </a:t>
            </a:r>
            <a:endParaRPr lang="zh-CN" altLang="en-US" sz="4800">
              <a:ln w="9525" cmpd="sng">
                <a:solidFill>
                  <a:schemeClr val="accent1"/>
                </a:solidFill>
                <a:prstDash val="solid"/>
              </a:ln>
              <a:solidFill>
                <a:srgbClr val="70AD47">
                  <a:tint val="1000"/>
                </a:srgbClr>
              </a:solidFill>
              <a:effectLst>
                <a:glow rad="38100">
                  <a:schemeClr val="accent1">
                    <a:alpha val="40000"/>
                  </a:schemeClr>
                </a:glow>
              </a:effectLst>
              <a:latin typeface="方正小标宋简体" panose="02000000000000000000" pitchFamily="65" charset="-122"/>
              <a:ea typeface="方正小标宋简体" panose="02000000000000000000" pitchFamily="65" charset="-122"/>
              <a:cs typeface="方正小标宋简体" panose="02000000000000000000" pitchFamily="65" charset="-122"/>
              <a:sym typeface="+mn-ea"/>
            </a:endParaRPr>
          </a:p>
          <a:p>
            <a:pPr algn="ctr"/>
            <a:r>
              <a:rPr lang="zh-CN" altLang="en-US" sz="4800">
                <a:ln w="9525" cmpd="sng">
                  <a:solidFill>
                    <a:schemeClr val="accent1"/>
                  </a:solidFill>
                  <a:prstDash val="solid"/>
                </a:ln>
                <a:solidFill>
                  <a:srgbClr val="70AD47">
                    <a:tint val="1000"/>
                  </a:srgbClr>
                </a:solidFill>
                <a:effectLst>
                  <a:glow rad="38100">
                    <a:schemeClr val="accent1">
                      <a:alpha val="40000"/>
                    </a:schemeClr>
                  </a:glow>
                </a:effectLst>
                <a:latin typeface="方正小标宋简体" panose="02000000000000000000" pitchFamily="65" charset="-122"/>
                <a:ea typeface="方正小标宋简体" panose="02000000000000000000" pitchFamily="65" charset="-122"/>
                <a:cs typeface="方正小标宋简体" panose="02000000000000000000" pitchFamily="65" charset="-122"/>
                <a:sym typeface="+mn-ea"/>
              </a:rPr>
              <a:t>   政府信息公开年度报告</a:t>
            </a:r>
            <a:endParaRPr lang="zh-CN" altLang="en-US" sz="4800">
              <a:solidFill>
                <a:schemeClr val="accent3"/>
              </a:solidFill>
              <a:effectLst/>
              <a:latin typeface="方正小标宋简体" panose="02000000000000000000" pitchFamily="65" charset="-122"/>
              <a:ea typeface="方正小标宋简体" panose="02000000000000000000" pitchFamily="65" charset="-122"/>
              <a:cs typeface="方正小标宋简体" panose="02000000000000000000" pitchFamily="65" charset="-122"/>
            </a:endParaRPr>
          </a:p>
          <a:p>
            <a:endParaRPr lang="zh-CN" altLang="en-US" sz="4800" dirty="0">
              <a:solidFill>
                <a:schemeClr val="accent3"/>
              </a:solidFill>
              <a:effectLst/>
              <a:latin typeface="方正小标宋简体" panose="02000000000000000000" pitchFamily="65" charset="-122"/>
              <a:ea typeface="方正小标宋简体" panose="02000000000000000000" pitchFamily="65" charset="-122"/>
              <a:cs typeface="方正小标宋简体" panose="02000000000000000000" pitchFamily="65" charset="-122"/>
            </a:endParaRPr>
          </a:p>
        </p:txBody>
      </p:sp>
      <p:sp>
        <p:nvSpPr>
          <p:cNvPr id="6" name="TextBox 5"/>
          <p:cNvSpPr txBox="1"/>
          <p:nvPr/>
        </p:nvSpPr>
        <p:spPr>
          <a:xfrm>
            <a:off x="5011938" y="5334214"/>
            <a:ext cx="1925955" cy="414655"/>
          </a:xfrm>
          <a:prstGeom prst="rect">
            <a:avLst/>
          </a:prstGeom>
          <a:noFill/>
        </p:spPr>
        <p:txBody>
          <a:bodyPr wrap="none" lIns="94584" tIns="47292" rIns="94584" bIns="47292" rtlCol="0">
            <a:spAutoFit/>
          </a:bodyPr>
          <a:lstStyle/>
          <a:p>
            <a:r>
              <a:rPr lang="en-US" altLang="zh-CN" sz="2085" b="1" dirty="0" smtClean="0">
                <a:solidFill>
                  <a:schemeClr val="bg1"/>
                </a:solidFill>
                <a:latin typeface="方正楷体简体" panose="02000000000000000000" pitchFamily="65" charset="-122"/>
                <a:ea typeface="方正楷体简体" panose="02000000000000000000" pitchFamily="65" charset="-122"/>
              </a:rPr>
              <a:t>2019</a:t>
            </a:r>
            <a:r>
              <a:rPr lang="zh-CN" altLang="en-US" sz="2085" b="1" dirty="0" smtClean="0">
                <a:solidFill>
                  <a:schemeClr val="bg1"/>
                </a:solidFill>
                <a:latin typeface="方正楷体简体" panose="02000000000000000000" pitchFamily="65" charset="-122"/>
                <a:ea typeface="方正楷体简体" panose="02000000000000000000" pitchFamily="65" charset="-122"/>
              </a:rPr>
              <a:t>年</a:t>
            </a:r>
            <a:r>
              <a:rPr lang="en-US" altLang="zh-CN" sz="2085" b="1" dirty="0" smtClean="0">
                <a:solidFill>
                  <a:schemeClr val="bg1"/>
                </a:solidFill>
                <a:latin typeface="方正楷体简体" panose="02000000000000000000" pitchFamily="65" charset="-122"/>
                <a:ea typeface="方正楷体简体" panose="02000000000000000000" pitchFamily="65" charset="-122"/>
              </a:rPr>
              <a:t>1</a:t>
            </a:r>
            <a:r>
              <a:rPr lang="zh-CN" altLang="en-US" sz="2085" b="1" dirty="0" smtClean="0">
                <a:solidFill>
                  <a:schemeClr val="bg1"/>
                </a:solidFill>
                <a:latin typeface="方正楷体简体" panose="02000000000000000000" pitchFamily="65" charset="-122"/>
                <a:ea typeface="方正楷体简体" panose="02000000000000000000" pitchFamily="65" charset="-122"/>
              </a:rPr>
              <a:t>月</a:t>
            </a:r>
            <a:r>
              <a:rPr lang="en-US" altLang="zh-CN" sz="2085" b="1" dirty="0" smtClean="0">
                <a:solidFill>
                  <a:schemeClr val="bg1"/>
                </a:solidFill>
                <a:latin typeface="方正楷体简体" panose="02000000000000000000" pitchFamily="65" charset="-122"/>
                <a:ea typeface="方正楷体简体" panose="02000000000000000000" pitchFamily="65" charset="-122"/>
              </a:rPr>
              <a:t>18</a:t>
            </a:r>
            <a:r>
              <a:rPr lang="zh-CN" altLang="en-US" sz="2085" b="1" dirty="0" smtClean="0">
                <a:solidFill>
                  <a:schemeClr val="bg1"/>
                </a:solidFill>
                <a:latin typeface="方正楷体简体" panose="02000000000000000000" pitchFamily="65" charset="-122"/>
                <a:ea typeface="方正楷体简体" panose="02000000000000000000" pitchFamily="65" charset="-122"/>
              </a:rPr>
              <a:t>日</a:t>
            </a:r>
            <a:endParaRPr lang="zh-CN" altLang="en-US" sz="2085" b="1" dirty="0">
              <a:solidFill>
                <a:schemeClr val="bg1"/>
              </a:solidFill>
              <a:latin typeface="方正楷体简体" panose="02000000000000000000" pitchFamily="65" charset="-122"/>
              <a:ea typeface="方正楷体简体" panose="02000000000000000000" pitchFamily="65"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228850" y="1694180"/>
            <a:ext cx="7734300" cy="4399915"/>
          </a:xfrm>
          <a:prstGeom prst="rect">
            <a:avLst/>
          </a:prstGeom>
          <a:noFill/>
        </p:spPr>
        <p:txBody>
          <a:bodyPr wrap="square" rtlCol="0">
            <a:spAutoFit/>
          </a:bodyPr>
          <a:p>
            <a:pPr indent="457200" algn="just" fontAlgn="auto"/>
            <a:r>
              <a:rPr lang="zh-CN" altLang="en-US" sz="2800"/>
              <a:t>下一步我局将积极探索拓展政务公开渠道，加快推进政务公开平台标准化规范化。继续发挥“素质固安” 工程宣传载体作用，充分发挥县政府门户网站信息公开第一平台的作用，结合智慧安监平台，建设方便群众随时随地浏览的智慧安监政务公开平台，坚持以群众需求为导向，最大化地提升智慧安监政务公开平台的影响力。加快推进本部门“互联网+政务服务”体系建设，促进网上政务服务运行规范、过程透明，增强政务服务的便捷性。</a:t>
            </a:r>
            <a:endParaRPr lang="zh-CN" altLang="en-US" sz="2800"/>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2015490" y="940435"/>
            <a:ext cx="8846185" cy="5262245"/>
          </a:xfrm>
          <a:prstGeom prst="rect">
            <a:avLst/>
          </a:prstGeom>
          <a:noFill/>
        </p:spPr>
        <p:txBody>
          <a:bodyPr wrap="square" rtlCol="0">
            <a:spAutoFit/>
          </a:bodyPr>
          <a:p>
            <a:pPr indent="457200" algn="just" fontAlgn="auto"/>
            <a:r>
              <a:rPr lang="zh-CN" altLang="en-US" sz="2800"/>
              <a:t>本报告是根据《中华人民共和国政府信息公开条例》（以下简称《条例》、《企业信息公示暂行条例（中华人民共和国令第</a:t>
            </a:r>
            <a:r>
              <a:rPr lang="zh-CN" altLang="en-US" sz="2800">
                <a:latin typeface="+mn-ea"/>
              </a:rPr>
              <a:t>654</a:t>
            </a:r>
            <a:r>
              <a:rPr lang="zh-CN" altLang="en-US" sz="2800"/>
              <a:t>号）、《安全生产监管监察部门信息公开办法》（国家安监总局令第56号）、《山东省安监局政府信息公开暂行规定（试行）》和《济宁市政府部门涉企信息统一归集公示工作实施方案（济政办字</a:t>
            </a:r>
            <a:r>
              <a:rPr lang="zh-CN" altLang="en-US" sz="2800">
                <a:latin typeface="+mn-ea"/>
                <a:cs typeface="+mn-ea"/>
              </a:rPr>
              <a:t>[2018]84号）要求，由嘉祥县安全生产监督管理局编制。全文包括概述、主动公开政府信息情况、政府信息公开收费及减免情况、政府信息公开复议及诉讼情况。本年报中所列数据的统计期限自2018年1月1日起至2018年12月31日止。如对本年度报告有任何疑问，请联系：嘉祥县安全生产监督管理局办公室，电话：0537-6537300</a:t>
            </a:r>
            <a:r>
              <a:rPr lang="zh-CN" altLang="en-US" sz="2800"/>
              <a:t>。</a:t>
            </a:r>
            <a:endParaRPr lang="zh-CN" altLang="en-US" sz="2800"/>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单圆角矩形 1"/>
          <p:cNvSpPr/>
          <p:nvPr/>
        </p:nvSpPr>
        <p:spPr>
          <a:xfrm>
            <a:off x="1837055" y="295275"/>
            <a:ext cx="2701925" cy="727075"/>
          </a:xfrm>
          <a:prstGeom prst="round1Rect">
            <a:avLst/>
          </a:prstGeom>
        </p:spPr>
        <p:style>
          <a:lnRef idx="1">
            <a:schemeClr val="accent1"/>
          </a:lnRef>
          <a:fillRef idx="3">
            <a:schemeClr val="accent1"/>
          </a:fillRef>
          <a:effectRef idx="2">
            <a:schemeClr val="accent1"/>
          </a:effectRef>
          <a:fontRef idx="minor">
            <a:schemeClr val="lt1"/>
          </a:fontRef>
        </p:style>
        <p:txBody>
          <a:bodyPr rtlCol="0" anchor="ctr"/>
          <a:p>
            <a:pPr algn="ctr"/>
            <a:r>
              <a:rPr lang="zh-CN" altLang="en-US"/>
              <a:t>一、工作开展情况</a:t>
            </a:r>
            <a:endParaRPr lang="zh-CN" altLang="en-US"/>
          </a:p>
        </p:txBody>
      </p:sp>
      <p:sp>
        <p:nvSpPr>
          <p:cNvPr id="3" name="文本框 2"/>
          <p:cNvSpPr txBox="1"/>
          <p:nvPr/>
        </p:nvSpPr>
        <p:spPr>
          <a:xfrm>
            <a:off x="1672590" y="1145540"/>
            <a:ext cx="9010015" cy="5262245"/>
          </a:xfrm>
          <a:prstGeom prst="rect">
            <a:avLst/>
          </a:prstGeom>
          <a:noFill/>
        </p:spPr>
        <p:txBody>
          <a:bodyPr wrap="square" rtlCol="0">
            <a:spAutoFit/>
          </a:bodyPr>
          <a:p>
            <a:pPr indent="457200" algn="just" fontAlgn="auto"/>
            <a:r>
              <a:rPr lang="zh-CN" altLang="en-US" sz="2400"/>
              <a:t>（一）制定方案，逐步推进。我局进一步修订了《嘉祥县安监局开展基层政务公开标准化规范化试点工作实施方案》（嘉安监字</a:t>
            </a:r>
            <a:r>
              <a:rPr lang="zh-CN" altLang="en-US" sz="2400">
                <a:latin typeface="+mn-ea"/>
                <a:cs typeface="+mn-ea"/>
              </a:rPr>
              <a:t>〔2017〕53号），明确了指导思想、基本原则，并根据上级要求确定了重点任务：梳理政务公开事项目录、编制公开事项标准目录、建好用好政务公开平台、建立完善政务公开工作流程、积极探索打造特色和亮点。</a:t>
            </a:r>
            <a:endParaRPr lang="zh-CN" altLang="en-US" sz="2400">
              <a:latin typeface="+mn-ea"/>
              <a:cs typeface="+mn-ea"/>
            </a:endParaRPr>
          </a:p>
          <a:p>
            <a:pPr indent="457200" algn="just" fontAlgn="auto"/>
            <a:r>
              <a:rPr lang="zh-CN" altLang="en-US" sz="2400">
                <a:latin typeface="+mn-ea"/>
                <a:cs typeface="+mn-ea"/>
              </a:rPr>
              <a:t>（二）强化领导，联合推动。成立了领导小组，下发了《关于成立开展基层政务公开标准化规范化试点工作领导小组的通知》（嘉安监字〔2017〕54号），</a:t>
            </a:r>
            <a:r>
              <a:rPr lang="zh-CN" altLang="en-US" sz="2400"/>
              <a:t>局长任领导小组组长，分管领导任副组长，执法大队、各业务股室负责人为小组成</a:t>
            </a:r>
            <a:r>
              <a:rPr lang="zh-CN" altLang="en-US" sz="2400">
                <a:latin typeface="+mn-ea"/>
                <a:cs typeface="+mn-ea"/>
              </a:rPr>
              <a:t>员，2018年6月份</a:t>
            </a:r>
            <a:r>
              <a:rPr lang="zh-CN" altLang="en-US" sz="2400"/>
              <a:t>，又对小组成员名单进行了调整。办公室牵头负责政务公开工作的组织开展和协调督办,定期通报政务公开工作情况。局各业务股室要密切配合,及时联动,同时相关业务股室应明确专人具体负责政务公开工作的落实工作。</a:t>
            </a:r>
            <a:endParaRPr lang="zh-CN" altLang="en-US" sz="2400"/>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单圆角矩形 1"/>
          <p:cNvSpPr/>
          <p:nvPr/>
        </p:nvSpPr>
        <p:spPr>
          <a:xfrm>
            <a:off x="1837055" y="295275"/>
            <a:ext cx="2701925" cy="727075"/>
          </a:xfrm>
          <a:prstGeom prst="round1Rect">
            <a:avLst/>
          </a:prstGeom>
        </p:spPr>
        <p:style>
          <a:lnRef idx="1">
            <a:schemeClr val="accent1"/>
          </a:lnRef>
          <a:fillRef idx="3">
            <a:schemeClr val="accent1"/>
          </a:fillRef>
          <a:effectRef idx="2">
            <a:schemeClr val="accent1"/>
          </a:effectRef>
          <a:fontRef idx="minor">
            <a:schemeClr val="lt1"/>
          </a:fontRef>
        </p:style>
        <p:txBody>
          <a:bodyPr rtlCol="0" anchor="ctr"/>
          <a:p>
            <a:pPr algn="ctr"/>
            <a:r>
              <a:rPr lang="zh-CN" altLang="en-US"/>
              <a:t>一、工作开展情况</a:t>
            </a:r>
            <a:endParaRPr lang="zh-CN" altLang="en-US"/>
          </a:p>
        </p:txBody>
      </p:sp>
      <p:sp>
        <p:nvSpPr>
          <p:cNvPr id="3" name="文本框 2"/>
          <p:cNvSpPr txBox="1"/>
          <p:nvPr/>
        </p:nvSpPr>
        <p:spPr>
          <a:xfrm>
            <a:off x="1755140" y="1351915"/>
            <a:ext cx="9010015" cy="4154170"/>
          </a:xfrm>
          <a:prstGeom prst="rect">
            <a:avLst/>
          </a:prstGeom>
          <a:noFill/>
        </p:spPr>
        <p:txBody>
          <a:bodyPr wrap="square" rtlCol="0">
            <a:spAutoFit/>
          </a:bodyPr>
          <a:p>
            <a:pPr indent="457200" algn="just" fontAlgn="auto"/>
            <a:r>
              <a:rPr lang="zh-CN" altLang="en-US" sz="2400"/>
              <a:t>（三）建立制度，强化责任。</a:t>
            </a:r>
            <a:r>
              <a:rPr lang="zh-CN" altLang="en-US" sz="2400">
                <a:latin typeface="+mn-ea"/>
                <a:cs typeface="+mn-ea"/>
              </a:rPr>
              <a:t>2018年7月</a:t>
            </a:r>
            <a:r>
              <a:rPr lang="zh-CN" altLang="en-US" sz="2400"/>
              <a:t>份编制了《嘉祥县安监局政务公开管理制度》（包括《嘉祥县安监局重大决策预公开制度》、《嘉祥县安监局政府信息公开属性源头认定机制》、《嘉祥县安监局政府信息依申请公开工作制度》等），按照“公开为常态,不公开为例外”的原则, “应公开、尽公开”的要求，围绕与群众关系密切的行政行为和服务事项，依据权责清单,推进决策、执行、管理、服务、结果“五公开”，明确责任股室，具体工作责任到人，规范填写政务公开审批表和登记表，经分管领导签字，随公文一同报批，坚持“谁公开、谁负责、谁审查”的原则，落实公开审查责任。</a:t>
            </a:r>
            <a:endParaRPr lang="zh-CN" altLang="en-US" sz="2400"/>
          </a:p>
          <a:p>
            <a:pPr indent="457200" algn="just" fontAlgn="auto"/>
            <a:endParaRPr lang="zh-CN" altLang="en-US" sz="2400"/>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单圆角矩形 1"/>
          <p:cNvSpPr/>
          <p:nvPr/>
        </p:nvSpPr>
        <p:spPr>
          <a:xfrm>
            <a:off x="1837055" y="295275"/>
            <a:ext cx="2701925" cy="727075"/>
          </a:xfrm>
          <a:prstGeom prst="round1Rect">
            <a:avLst/>
          </a:prstGeom>
        </p:spPr>
        <p:style>
          <a:lnRef idx="1">
            <a:schemeClr val="accent1"/>
          </a:lnRef>
          <a:fillRef idx="3">
            <a:schemeClr val="accent1"/>
          </a:fillRef>
          <a:effectRef idx="2">
            <a:schemeClr val="accent1"/>
          </a:effectRef>
          <a:fontRef idx="minor">
            <a:schemeClr val="lt1"/>
          </a:fontRef>
        </p:style>
        <p:txBody>
          <a:bodyPr rtlCol="0" anchor="ctr"/>
          <a:p>
            <a:pPr algn="ctr"/>
            <a:r>
              <a:rPr lang="zh-CN" altLang="en-US"/>
              <a:t>一、工作开展情况</a:t>
            </a:r>
            <a:endParaRPr lang="zh-CN" altLang="en-US"/>
          </a:p>
        </p:txBody>
      </p:sp>
      <p:sp>
        <p:nvSpPr>
          <p:cNvPr id="3" name="文本框 2"/>
          <p:cNvSpPr txBox="1"/>
          <p:nvPr/>
        </p:nvSpPr>
        <p:spPr>
          <a:xfrm>
            <a:off x="1686560" y="1269365"/>
            <a:ext cx="9010015" cy="5631180"/>
          </a:xfrm>
          <a:prstGeom prst="rect">
            <a:avLst/>
          </a:prstGeom>
          <a:noFill/>
        </p:spPr>
        <p:txBody>
          <a:bodyPr wrap="square" rtlCol="0">
            <a:spAutoFit/>
          </a:bodyPr>
          <a:p>
            <a:pPr indent="457200" algn="just" fontAlgn="auto"/>
            <a:r>
              <a:rPr lang="zh-CN" altLang="en-US" sz="2400">
                <a:sym typeface="+mn-ea"/>
              </a:rPr>
              <a:t>（四）梳理事项，规范流程。结合我局权力清单、责任清单和公共服务事项对我局的政务公开事项进行了全面梳理，共计梳理出</a:t>
            </a:r>
            <a:r>
              <a:rPr lang="zh-CN" altLang="en-US" sz="2400">
                <a:latin typeface="+mn-ea"/>
                <a:sym typeface="+mn-ea"/>
              </a:rPr>
              <a:t>28</a:t>
            </a:r>
            <a:r>
              <a:rPr lang="zh-CN" altLang="en-US" sz="2400">
                <a:sym typeface="+mn-ea"/>
              </a:rPr>
              <a:t>项“五公开”目录，包括基础信息、政策法规、政府公文、行政许可行政处罚信息、日常执法检查、暗查暗访、随机抽查、重大事故隐患督办、销号等信息，并依据相关法律法规明确了公开内容、公开标准和公开时限。目前行政许可和执法监察相关信息主要在《国家企业信用信息公示系统（部门协同监管平台-山东）》公开，安全监管信息主要在嘉祥县政府网站和政务新媒体公开，安全生产工作成效或进展情况主要以宣传信息的形式在政府网站、《今日嘉祥》、嘉祥新闻、济宁市安监局、东方圣城网、大众网等媒体公开。为有效实现公开内容与业务工作紧密集合，在工作中我局将结合相关法律法规和工作实际对公开事项标准目录进行持续修订和完善，实现目录动态调整（目前已进行三次调整）。</a:t>
            </a:r>
            <a:endParaRPr lang="zh-CN" altLang="en-US" sz="2400"/>
          </a:p>
          <a:p>
            <a:pPr indent="457200" algn="just" fontAlgn="auto"/>
            <a:endParaRPr lang="zh-CN" altLang="en-US" sz="2400"/>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单圆角矩形 1"/>
          <p:cNvSpPr/>
          <p:nvPr/>
        </p:nvSpPr>
        <p:spPr>
          <a:xfrm>
            <a:off x="1837055" y="295275"/>
            <a:ext cx="2701925" cy="727075"/>
          </a:xfrm>
          <a:prstGeom prst="round1Rect">
            <a:avLst/>
          </a:prstGeom>
        </p:spPr>
        <p:style>
          <a:lnRef idx="1">
            <a:schemeClr val="accent1"/>
          </a:lnRef>
          <a:fillRef idx="3">
            <a:schemeClr val="accent1"/>
          </a:fillRef>
          <a:effectRef idx="2">
            <a:schemeClr val="accent1"/>
          </a:effectRef>
          <a:fontRef idx="minor">
            <a:schemeClr val="lt1"/>
          </a:fontRef>
        </p:style>
        <p:txBody>
          <a:bodyPr rtlCol="0" anchor="ctr"/>
          <a:p>
            <a:pPr algn="ctr"/>
            <a:r>
              <a:rPr lang="zh-CN" altLang="en-US"/>
              <a:t>一、工作开展情况</a:t>
            </a:r>
            <a:endParaRPr lang="zh-CN" altLang="en-US"/>
          </a:p>
        </p:txBody>
      </p:sp>
      <p:sp>
        <p:nvSpPr>
          <p:cNvPr id="3" name="文本框 2"/>
          <p:cNvSpPr txBox="1"/>
          <p:nvPr/>
        </p:nvSpPr>
        <p:spPr>
          <a:xfrm>
            <a:off x="1590675" y="2654300"/>
            <a:ext cx="9010015" cy="3046095"/>
          </a:xfrm>
          <a:prstGeom prst="rect">
            <a:avLst/>
          </a:prstGeom>
          <a:noFill/>
        </p:spPr>
        <p:txBody>
          <a:bodyPr wrap="square" rtlCol="0">
            <a:spAutoFit/>
          </a:bodyPr>
          <a:p>
            <a:pPr indent="457200" algn="just" fontAlgn="auto"/>
            <a:r>
              <a:rPr lang="zh-CN" altLang="en-US" sz="2400">
                <a:sym typeface="+mn-ea"/>
              </a:rPr>
              <a:t>（五）建立完善“一单两库”，确保“双随机一公开”工作有序进行。按照《济宁市政府部门涉企信息统一归集公示工作实施方案》（</a:t>
            </a:r>
            <a:r>
              <a:rPr lang="zh-CN" altLang="en-US" sz="2400">
                <a:latin typeface="+mn-ea"/>
                <a:cs typeface="+mn-ea"/>
                <a:sym typeface="+mn-ea"/>
              </a:rPr>
              <a:t>济政办字[2018]84号）文件要求，7月份对</a:t>
            </a:r>
            <a:r>
              <a:rPr lang="zh-CN" altLang="en-US" sz="2400">
                <a:sym typeface="+mn-ea"/>
              </a:rPr>
              <a:t>行政处罚信息和双随机执法检查信息的公开内容、公开标准和时限进行了调整，相关信息已在国家企业信用信息公示系统进行公示。</a:t>
            </a:r>
            <a:endParaRPr lang="zh-CN" altLang="en-US" sz="2400">
              <a:sym typeface="+mn-ea"/>
            </a:endParaRPr>
          </a:p>
          <a:p>
            <a:pPr indent="457200" algn="just" fontAlgn="auto"/>
            <a:r>
              <a:rPr lang="zh-CN" altLang="en-US" sz="2400">
                <a:sym typeface="+mn-ea"/>
              </a:rPr>
              <a:t> </a:t>
            </a:r>
            <a:endParaRPr lang="zh-CN" altLang="en-US" sz="2400">
              <a:sym typeface="+mn-ea"/>
            </a:endParaRPr>
          </a:p>
          <a:p>
            <a:pPr indent="457200" algn="just" fontAlgn="auto"/>
            <a:endParaRPr lang="zh-CN" altLang="en-US" sz="2400">
              <a:sym typeface="+mn-ea"/>
            </a:endParaRPr>
          </a:p>
          <a:p>
            <a:pPr indent="457200" algn="just" fontAlgn="auto"/>
            <a:endParaRPr lang="zh-CN" altLang="en-US" sz="2400">
              <a:sym typeface="+mn-ea"/>
            </a:endParaRP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单圆角矩形 1"/>
          <p:cNvSpPr/>
          <p:nvPr/>
        </p:nvSpPr>
        <p:spPr>
          <a:xfrm>
            <a:off x="1837055" y="295275"/>
            <a:ext cx="2701925" cy="727075"/>
          </a:xfrm>
          <a:prstGeom prst="round1Rect">
            <a:avLst/>
          </a:prstGeom>
        </p:spPr>
        <p:style>
          <a:lnRef idx="1">
            <a:schemeClr val="accent1"/>
          </a:lnRef>
          <a:fillRef idx="3">
            <a:schemeClr val="accent1"/>
          </a:fillRef>
          <a:effectRef idx="2">
            <a:schemeClr val="accent1"/>
          </a:effectRef>
          <a:fontRef idx="minor">
            <a:schemeClr val="lt1"/>
          </a:fontRef>
        </p:style>
        <p:txBody>
          <a:bodyPr rtlCol="0" anchor="ctr"/>
          <a:p>
            <a:pPr algn="ctr"/>
            <a:r>
              <a:rPr lang="zh-CN" altLang="en-US"/>
              <a:t>一、工作开展情况</a:t>
            </a:r>
            <a:endParaRPr lang="zh-CN" altLang="en-US"/>
          </a:p>
        </p:txBody>
      </p:sp>
      <p:sp>
        <p:nvSpPr>
          <p:cNvPr id="3" name="文本框 2"/>
          <p:cNvSpPr txBox="1"/>
          <p:nvPr/>
        </p:nvSpPr>
        <p:spPr>
          <a:xfrm>
            <a:off x="1591310" y="1598295"/>
            <a:ext cx="9010015" cy="4523105"/>
          </a:xfrm>
          <a:prstGeom prst="rect">
            <a:avLst/>
          </a:prstGeom>
          <a:noFill/>
        </p:spPr>
        <p:txBody>
          <a:bodyPr wrap="square" rtlCol="0">
            <a:spAutoFit/>
          </a:bodyPr>
          <a:p>
            <a:pPr indent="457200" algn="just" fontAlgn="auto"/>
            <a:r>
              <a:rPr lang="zh-CN" altLang="en-US" sz="2400">
                <a:sym typeface="+mn-ea"/>
              </a:rPr>
              <a:t>（六）以“素质固安”工程为载体创新开展政务公开工作。嘉祥县秉承“工程为基、体验为要、创新为魂、提升为本”的思路，融各方资源，树工程品牌，强民众素质、固本质安全，紧紧围绕“八条主线”，认真细致地开展了各项工程活动。目前，已建成一级</a:t>
            </a:r>
            <a:r>
              <a:rPr lang="zh-CN" altLang="en-US" sz="2400">
                <a:latin typeface="+mn-ea"/>
                <a:cs typeface="+mn-ea"/>
                <a:sym typeface="+mn-ea"/>
              </a:rPr>
              <a:t>基地5处，二、三级基地132处，</a:t>
            </a:r>
            <a:r>
              <a:rPr lang="zh-CN" altLang="en-US" sz="2400">
                <a:sym typeface="+mn-ea"/>
              </a:rPr>
              <a:t>并通过投放“素质固安”平面广告、立体广告、视频广告及开展“送教下乡”活动等载体让各类安全生产政策、知识、理念公之于众，让广大群众感受到了一种更贴近实际、更有说服力的安全宣传方式。另外，我局在嘉祥电视台开辟了“问安嘉祥”栏目，在《今日嘉祥》报上开辟了“安全嘉祥” 专栏，进一步实现了素质之义广融民众之心，工程之树遍结固安之果，成效显著。</a:t>
            </a:r>
            <a:endParaRPr lang="zh-CN" altLang="en-US" sz="2400">
              <a:sym typeface="+mn-ea"/>
            </a:endParaRPr>
          </a:p>
          <a:p>
            <a:pPr indent="457200" algn="just" fontAlgn="auto"/>
            <a:endParaRPr lang="zh-CN" altLang="en-US" sz="2400"/>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单圆角矩形 1"/>
          <p:cNvSpPr/>
          <p:nvPr/>
        </p:nvSpPr>
        <p:spPr>
          <a:xfrm>
            <a:off x="1837055" y="295275"/>
            <a:ext cx="2701925" cy="727075"/>
          </a:xfrm>
          <a:prstGeom prst="round1Rect">
            <a:avLst/>
          </a:prstGeom>
        </p:spPr>
        <p:style>
          <a:lnRef idx="1">
            <a:schemeClr val="accent1"/>
          </a:lnRef>
          <a:fillRef idx="3">
            <a:schemeClr val="accent1"/>
          </a:fillRef>
          <a:effectRef idx="2">
            <a:schemeClr val="accent1"/>
          </a:effectRef>
          <a:fontRef idx="minor">
            <a:schemeClr val="lt1"/>
          </a:fontRef>
        </p:style>
        <p:txBody>
          <a:bodyPr rtlCol="0" anchor="ctr"/>
          <a:p>
            <a:pPr algn="ctr"/>
            <a:r>
              <a:rPr lang="zh-CN" altLang="en-US"/>
              <a:t>二、主动公开</a:t>
            </a:r>
            <a:endParaRPr lang="zh-CN" altLang="en-US"/>
          </a:p>
          <a:p>
            <a:pPr algn="ctr"/>
            <a:r>
              <a:rPr lang="zh-CN" altLang="en-US"/>
              <a:t>政府信息的情况</a:t>
            </a:r>
            <a:endParaRPr lang="zh-CN" altLang="en-US"/>
          </a:p>
        </p:txBody>
      </p:sp>
      <p:sp>
        <p:nvSpPr>
          <p:cNvPr id="3" name="文本框 2"/>
          <p:cNvSpPr txBox="1"/>
          <p:nvPr/>
        </p:nvSpPr>
        <p:spPr>
          <a:xfrm>
            <a:off x="1672590" y="1145540"/>
            <a:ext cx="9187815" cy="5262245"/>
          </a:xfrm>
          <a:prstGeom prst="rect">
            <a:avLst/>
          </a:prstGeom>
          <a:noFill/>
        </p:spPr>
        <p:txBody>
          <a:bodyPr wrap="square" rtlCol="0">
            <a:spAutoFit/>
          </a:bodyPr>
          <a:p>
            <a:pPr indent="457200" algn="just" fontAlgn="auto"/>
            <a:r>
              <a:rPr lang="zh-CN" altLang="en-US" sz="2400">
                <a:sym typeface="+mn-ea"/>
              </a:rPr>
              <a:t>（一）主动公开政府信息的数量</a:t>
            </a:r>
            <a:endParaRPr lang="zh-CN" altLang="en-US" sz="2400">
              <a:sym typeface="+mn-ea"/>
            </a:endParaRPr>
          </a:p>
          <a:p>
            <a:pPr indent="457200" algn="just" fontAlgn="auto"/>
            <a:r>
              <a:rPr lang="zh-CN" altLang="en-US" sz="2400">
                <a:sym typeface="+mn-ea"/>
              </a:rPr>
              <a:t>我</a:t>
            </a:r>
            <a:r>
              <a:rPr lang="zh-CN" altLang="en-US" sz="2400">
                <a:latin typeface="+mn-ea"/>
                <a:cs typeface="+mn-ea"/>
                <a:sym typeface="+mn-ea"/>
              </a:rPr>
              <a:t>局2018年全年累计公开政府信息140条，全文电子化率达100%</a:t>
            </a:r>
            <a:r>
              <a:rPr lang="zh-CN" altLang="en-US" sz="2400">
                <a:sym typeface="+mn-ea"/>
              </a:rPr>
              <a:t>。</a:t>
            </a:r>
            <a:endParaRPr lang="zh-CN" altLang="en-US" sz="2400">
              <a:sym typeface="+mn-ea"/>
            </a:endParaRPr>
          </a:p>
          <a:p>
            <a:pPr indent="457200" algn="just" fontAlgn="auto"/>
            <a:r>
              <a:rPr lang="zh-CN" altLang="en-US" sz="2400">
                <a:sym typeface="+mn-ea"/>
              </a:rPr>
              <a:t>（二）主动公开政府信息的主要类别</a:t>
            </a:r>
            <a:endParaRPr lang="zh-CN" altLang="en-US" sz="2400">
              <a:sym typeface="+mn-ea"/>
            </a:endParaRPr>
          </a:p>
          <a:p>
            <a:pPr indent="457200" algn="just" fontAlgn="auto"/>
            <a:r>
              <a:rPr lang="zh-CN" altLang="en-US" sz="2400">
                <a:sym typeface="+mn-ea"/>
              </a:rPr>
              <a:t>在主动公开的信息中，主要类别涉及机构设置、机构职能、规划计划、危险化学品、非煤矿山、烟花爆竹、行政执法、应急救援、安全常识、办事服务流程、安委会成员单位工作动态、局内印发文件及各类工作动态信息等。</a:t>
            </a:r>
            <a:endParaRPr lang="zh-CN" altLang="en-US" sz="2400">
              <a:sym typeface="+mn-ea"/>
            </a:endParaRPr>
          </a:p>
          <a:p>
            <a:pPr indent="457200" algn="just" fontAlgn="auto"/>
            <a:r>
              <a:rPr lang="zh-CN" altLang="en-US" sz="2400">
                <a:sym typeface="+mn-ea"/>
              </a:rPr>
              <a:t>（三）信息公开形式</a:t>
            </a:r>
            <a:endParaRPr lang="zh-CN" altLang="en-US" sz="2400">
              <a:sym typeface="+mn-ea"/>
            </a:endParaRPr>
          </a:p>
          <a:p>
            <a:pPr indent="457200" algn="just" fontAlgn="auto"/>
            <a:r>
              <a:rPr lang="zh-CN" altLang="en-US" sz="2400">
                <a:sym typeface="+mn-ea"/>
              </a:rPr>
              <a:t>1、互联网</a:t>
            </a:r>
            <a:endParaRPr lang="zh-CN" altLang="en-US" sz="2400">
              <a:sym typeface="+mn-ea"/>
            </a:endParaRPr>
          </a:p>
          <a:p>
            <a:pPr indent="457200" algn="just" fontAlgn="auto"/>
            <a:r>
              <a:rPr lang="zh-CN" altLang="en-US" sz="2400">
                <a:sym typeface="+mn-ea"/>
              </a:rPr>
              <a:t>市民可通过嘉祥县政府网站查阅我局主动公开的政府信息，通过互动专栏，进行信息咨询、隐患举报等方式对我局的工作提出建议。</a:t>
            </a:r>
            <a:endParaRPr lang="zh-CN" altLang="en-US" sz="2400">
              <a:sym typeface="+mn-ea"/>
            </a:endParaRPr>
          </a:p>
          <a:p>
            <a:pPr indent="457200" algn="just" fontAlgn="auto"/>
            <a:r>
              <a:rPr lang="zh-CN" altLang="en-US" sz="2400">
                <a:sym typeface="+mn-ea"/>
              </a:rPr>
              <a:t>2、新闻媒体</a:t>
            </a:r>
            <a:endParaRPr lang="zh-CN" altLang="en-US" sz="2400">
              <a:sym typeface="+mn-ea"/>
            </a:endParaRPr>
          </a:p>
          <a:p>
            <a:pPr indent="457200" algn="just" fontAlgn="auto"/>
            <a:r>
              <a:rPr lang="zh-CN" altLang="en-US" sz="2400">
                <a:sym typeface="+mn-ea"/>
              </a:rPr>
              <a:t>我局通过嘉祥县电视台、嘉祥县广播电台、《今日嘉祥》等平台建立了安全生产专栏，宣传报道政府信息公开工作有关信息。</a:t>
            </a:r>
            <a:endParaRPr lang="zh-CN" altLang="en-US" sz="2400">
              <a:sym typeface="+mn-ea"/>
            </a:endParaRPr>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单圆角矩形 1"/>
          <p:cNvSpPr/>
          <p:nvPr/>
        </p:nvSpPr>
        <p:spPr>
          <a:xfrm>
            <a:off x="1851025" y="309245"/>
            <a:ext cx="2701925" cy="727075"/>
          </a:xfrm>
          <a:prstGeom prst="round1Rect">
            <a:avLst/>
          </a:prstGeom>
        </p:spPr>
        <p:style>
          <a:lnRef idx="1">
            <a:schemeClr val="accent1"/>
          </a:lnRef>
          <a:fillRef idx="3">
            <a:schemeClr val="accent1"/>
          </a:fillRef>
          <a:effectRef idx="2">
            <a:schemeClr val="accent1"/>
          </a:effectRef>
          <a:fontRef idx="minor">
            <a:schemeClr val="lt1"/>
          </a:fontRef>
        </p:style>
        <p:txBody>
          <a:bodyPr rtlCol="0" anchor="ctr"/>
          <a:p>
            <a:pPr algn="ctr"/>
            <a:r>
              <a:rPr lang="zh-CN" altLang="en-US"/>
              <a:t>三、政府信息公开收费及减免情况</a:t>
            </a:r>
            <a:endParaRPr lang="zh-CN" altLang="en-US"/>
          </a:p>
        </p:txBody>
      </p:sp>
      <p:sp>
        <p:nvSpPr>
          <p:cNvPr id="3" name="文本框 2"/>
          <p:cNvSpPr txBox="1"/>
          <p:nvPr/>
        </p:nvSpPr>
        <p:spPr>
          <a:xfrm>
            <a:off x="1480820" y="1502410"/>
            <a:ext cx="9010015" cy="829945"/>
          </a:xfrm>
          <a:prstGeom prst="rect">
            <a:avLst/>
          </a:prstGeom>
          <a:noFill/>
        </p:spPr>
        <p:txBody>
          <a:bodyPr wrap="square" rtlCol="0">
            <a:spAutoFit/>
          </a:bodyPr>
          <a:p>
            <a:pPr indent="457200" fontAlgn="auto"/>
            <a:r>
              <a:rPr lang="zh-CN" altLang="en-US" sz="2400">
                <a:sym typeface="+mn-ea"/>
              </a:rPr>
              <a:t>我局无政府信息公开收费项目。</a:t>
            </a:r>
            <a:endParaRPr lang="zh-CN" altLang="en-US" sz="2400">
              <a:sym typeface="+mn-ea"/>
            </a:endParaRPr>
          </a:p>
          <a:p>
            <a:pPr indent="457200" fontAlgn="auto"/>
            <a:endParaRPr lang="zh-CN" altLang="en-US" sz="2400"/>
          </a:p>
        </p:txBody>
      </p:sp>
      <p:sp>
        <p:nvSpPr>
          <p:cNvPr id="4" name="单圆角矩形 3"/>
          <p:cNvSpPr/>
          <p:nvPr/>
        </p:nvSpPr>
        <p:spPr>
          <a:xfrm>
            <a:off x="1851025" y="2150110"/>
            <a:ext cx="2701925" cy="727075"/>
          </a:xfrm>
          <a:prstGeom prst="round1Rect">
            <a:avLst/>
          </a:prstGeom>
        </p:spPr>
        <p:style>
          <a:lnRef idx="1">
            <a:schemeClr val="accent1"/>
          </a:lnRef>
          <a:fillRef idx="3">
            <a:schemeClr val="accent1"/>
          </a:fillRef>
          <a:effectRef idx="2">
            <a:schemeClr val="accent1"/>
          </a:effectRef>
          <a:fontRef idx="minor">
            <a:schemeClr val="lt1"/>
          </a:fontRef>
        </p:style>
        <p:txBody>
          <a:bodyPr rtlCol="0" anchor="ctr"/>
          <a:p>
            <a:pPr algn="ctr"/>
            <a:r>
              <a:rPr lang="zh-CN" altLang="en-US"/>
              <a:t>四、政府信息公开复议、诉讼情况</a:t>
            </a:r>
            <a:endParaRPr lang="zh-CN" altLang="en-US"/>
          </a:p>
        </p:txBody>
      </p:sp>
      <p:sp>
        <p:nvSpPr>
          <p:cNvPr id="5" name="文本框 4"/>
          <p:cNvSpPr txBox="1"/>
          <p:nvPr/>
        </p:nvSpPr>
        <p:spPr>
          <a:xfrm>
            <a:off x="1591310" y="3258185"/>
            <a:ext cx="9010015" cy="1198880"/>
          </a:xfrm>
          <a:prstGeom prst="rect">
            <a:avLst/>
          </a:prstGeom>
          <a:noFill/>
        </p:spPr>
        <p:txBody>
          <a:bodyPr wrap="square" rtlCol="0">
            <a:spAutoFit/>
          </a:bodyPr>
          <a:p>
            <a:pPr indent="457200" fontAlgn="auto"/>
            <a:r>
              <a:rPr lang="zh-CN" altLang="en-US" sz="2400">
                <a:sym typeface="+mn-ea"/>
              </a:rPr>
              <a:t>我局</a:t>
            </a:r>
            <a:r>
              <a:rPr lang="en-US" altLang="zh-CN" sz="2400">
                <a:latin typeface="+mn-ea"/>
                <a:sym typeface="+mn-ea"/>
              </a:rPr>
              <a:t>2018</a:t>
            </a:r>
            <a:r>
              <a:rPr lang="zh-CN" altLang="en-US" sz="2400">
                <a:sym typeface="+mn-ea"/>
              </a:rPr>
              <a:t>年度未发生针对本部门有关政府信息公开事务的行政复议案和行政诉讼案。</a:t>
            </a:r>
            <a:endParaRPr lang="zh-CN" altLang="en-US" sz="2400">
              <a:sym typeface="+mn-ea"/>
            </a:endParaRPr>
          </a:p>
          <a:p>
            <a:pPr indent="457200" fontAlgn="auto"/>
            <a:endParaRPr lang="zh-CN" altLang="en-US" sz="2400"/>
          </a:p>
        </p:txBody>
      </p:sp>
      <p:sp>
        <p:nvSpPr>
          <p:cNvPr id="6" name="单圆角矩形 5"/>
          <p:cNvSpPr/>
          <p:nvPr/>
        </p:nvSpPr>
        <p:spPr>
          <a:xfrm>
            <a:off x="1851025" y="4276090"/>
            <a:ext cx="2701925" cy="727075"/>
          </a:xfrm>
          <a:prstGeom prst="round1Rect">
            <a:avLst/>
          </a:prstGeom>
        </p:spPr>
        <p:style>
          <a:lnRef idx="1">
            <a:schemeClr val="accent1"/>
          </a:lnRef>
          <a:fillRef idx="3">
            <a:schemeClr val="accent1"/>
          </a:fillRef>
          <a:effectRef idx="2">
            <a:schemeClr val="accent1"/>
          </a:effectRef>
          <a:fontRef idx="minor">
            <a:schemeClr val="lt1"/>
          </a:fontRef>
        </p:style>
        <p:txBody>
          <a:bodyPr rtlCol="0" anchor="ctr"/>
          <a:p>
            <a:pPr algn="ctr"/>
            <a:r>
              <a:rPr lang="zh-CN" altLang="en-US"/>
              <a:t>五丶人大政协建议提案办理情况</a:t>
            </a:r>
            <a:endParaRPr lang="zh-CN" altLang="en-US"/>
          </a:p>
        </p:txBody>
      </p:sp>
      <p:sp>
        <p:nvSpPr>
          <p:cNvPr id="7" name="文本框 6"/>
          <p:cNvSpPr txBox="1"/>
          <p:nvPr/>
        </p:nvSpPr>
        <p:spPr>
          <a:xfrm>
            <a:off x="1590675" y="5342890"/>
            <a:ext cx="9010015" cy="460375"/>
          </a:xfrm>
          <a:prstGeom prst="rect">
            <a:avLst/>
          </a:prstGeom>
          <a:noFill/>
        </p:spPr>
        <p:txBody>
          <a:bodyPr wrap="square" rtlCol="0">
            <a:spAutoFit/>
          </a:bodyPr>
          <a:p>
            <a:pPr indent="457200" fontAlgn="auto"/>
            <a:r>
              <a:rPr lang="zh-CN" altLang="en-US" sz="2400">
                <a:sym typeface="+mn-ea"/>
              </a:rPr>
              <a:t>本年度内我局未接到需办理的人大政协相关建议提案。</a:t>
            </a:r>
            <a:endParaRPr lang="en-US" altLang="zh-CN" sz="2400">
              <a:sym typeface="+mn-ea"/>
            </a:endParaRPr>
          </a:p>
        </p:txBody>
      </p:sp>
    </p:spTree>
    <p:custDataLst>
      <p:tags r:id="rId1"/>
    </p:custDataLst>
  </p:cSld>
  <p:clrMapOvr>
    <a:masterClrMapping/>
  </p:clrMapOvr>
</p:sld>
</file>

<file path=ppt/tags/tag1.xml><?xml version="1.0" encoding="utf-8"?>
<p:tagLst xmlns:p="http://schemas.openxmlformats.org/presentationml/2006/main">
  <p:tag name="KSO_WM_BEAUTIFY_FLAG" val="#wm#"/>
  <p:tag name="KSO_WM_TEMPLATE_CATEGORY" val="custom"/>
  <p:tag name="KSO_WM_TEMPLATE_INDEX" val="20193369"/>
</p:tagLst>
</file>

<file path=ppt/tags/tag10.xml><?xml version="1.0" encoding="utf-8"?>
<p:tagLst xmlns:p="http://schemas.openxmlformats.org/presentationml/2006/main">
  <p:tag name="COMMONDATA" val="eyJoZGlkIjoiZmJkMjQxY2Q5MmNlNjM3MjMyNjI5MDM2ZTI4ZTcwODcifQ=="/>
</p:tagLst>
</file>

<file path=ppt/tags/tag2.xml><?xml version="1.0" encoding="utf-8"?>
<p:tagLst xmlns:p="http://schemas.openxmlformats.org/presentationml/2006/main">
  <p:tag name="KSO_WM_BEAUTIFY_FLAG" val="#wm#"/>
  <p:tag name="KSO_WM_TEMPLATE_CATEGORY" val="custom"/>
  <p:tag name="KSO_WM_TEMPLATE_INDEX" val="20193369"/>
</p:tagLst>
</file>

<file path=ppt/tags/tag3.xml><?xml version="1.0" encoding="utf-8"?>
<p:tagLst xmlns:p="http://schemas.openxmlformats.org/presentationml/2006/main">
  <p:tag name="KSO_WM_BEAUTIFY_FLAG" val="#wm#"/>
  <p:tag name="KSO_WM_TEMPLATE_CATEGORY" val="custom"/>
  <p:tag name="KSO_WM_TEMPLATE_INDEX" val="20193369"/>
</p:tagLst>
</file>

<file path=ppt/tags/tag4.xml><?xml version="1.0" encoding="utf-8"?>
<p:tagLst xmlns:p="http://schemas.openxmlformats.org/presentationml/2006/main">
  <p:tag name="KSO_WM_BEAUTIFY_FLAG" val="#wm#"/>
  <p:tag name="KSO_WM_TEMPLATE_CATEGORY" val="custom"/>
  <p:tag name="KSO_WM_TEMPLATE_INDEX" val="20193369"/>
</p:tagLst>
</file>

<file path=ppt/tags/tag5.xml><?xml version="1.0" encoding="utf-8"?>
<p:tagLst xmlns:p="http://schemas.openxmlformats.org/presentationml/2006/main">
  <p:tag name="KSO_WM_BEAUTIFY_FLAG" val="#wm#"/>
  <p:tag name="KSO_WM_TEMPLATE_CATEGORY" val="custom"/>
  <p:tag name="KSO_WM_TEMPLATE_INDEX" val="20193369"/>
  <p:tag name="KSO_WM_SLIDE_MODEL_TYPE" val="dynamicNum"/>
</p:tagLst>
</file>

<file path=ppt/tags/tag6.xml><?xml version="1.0" encoding="utf-8"?>
<p:tagLst xmlns:p="http://schemas.openxmlformats.org/presentationml/2006/main">
  <p:tag name="KSO_WM_BEAUTIFY_FLAG" val="#wm#"/>
  <p:tag name="KSO_WM_TEMPLATE_CATEGORY" val="custom"/>
  <p:tag name="KSO_WM_TEMPLATE_INDEX" val="20193369"/>
</p:tagLst>
</file>

<file path=ppt/tags/tag7.xml><?xml version="1.0" encoding="utf-8"?>
<p:tagLst xmlns:p="http://schemas.openxmlformats.org/presentationml/2006/main">
  <p:tag name="KSO_WM_BEAUTIFY_FLAG" val="#wm#"/>
  <p:tag name="KSO_WM_TEMPLATE_CATEGORY" val="custom"/>
  <p:tag name="KSO_WM_TEMPLATE_INDEX" val="20193369"/>
</p:tagLst>
</file>

<file path=ppt/tags/tag8.xml><?xml version="1.0" encoding="utf-8"?>
<p:tagLst xmlns:p="http://schemas.openxmlformats.org/presentationml/2006/main">
  <p:tag name="KSO_WM_BEAUTIFY_FLAG" val="#wm#"/>
  <p:tag name="KSO_WM_TEMPLATE_CATEGORY" val="custom"/>
  <p:tag name="KSO_WM_TEMPLATE_INDEX" val="20193369"/>
</p:tagLst>
</file>

<file path=ppt/tags/tag9.xml><?xml version="1.0" encoding="utf-8"?>
<p:tagLst xmlns:p="http://schemas.openxmlformats.org/presentationml/2006/main">
  <p:tag name="KSO_WM_BEAUTIFY_FLAG" val="#wm#"/>
  <p:tag name="KSO_WM_TEMPLATE_CATEGORY" val="custom"/>
  <p:tag name="KSO_WM_TEMPLATE_INDEX" val="20193369"/>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畅">
  <a:themeElements>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流畅">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畅">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2451</Words>
  <Application>WPS 演示</Application>
  <PresentationFormat>宽屏</PresentationFormat>
  <Paragraphs>64</Paragraphs>
  <Slides>10</Slides>
  <Notes>1</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10</vt:i4>
      </vt:variant>
    </vt:vector>
  </HeadingPairs>
  <TitlesOfParts>
    <vt:vector size="23" baseType="lpstr">
      <vt:lpstr>Arial</vt:lpstr>
      <vt:lpstr>宋体</vt:lpstr>
      <vt:lpstr>Wingdings</vt:lpstr>
      <vt:lpstr>Wingdings 2</vt:lpstr>
      <vt:lpstr>Wingdings</vt:lpstr>
      <vt:lpstr>微软雅黑</vt:lpstr>
      <vt:lpstr>方正小标宋简体</vt:lpstr>
      <vt:lpstr>方正楷体简体</vt:lpstr>
      <vt:lpstr>Constantia</vt:lpstr>
      <vt:lpstr>Calibri</vt:lpstr>
      <vt:lpstr>隶书</vt:lpstr>
      <vt:lpstr>Arial Unicode MS</vt:lpstr>
      <vt:lpstr>流畅</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搬砖小王子.</cp:lastModifiedBy>
  <cp:revision>6</cp:revision>
  <dcterms:created xsi:type="dcterms:W3CDTF">2019-07-16T00:52:00Z</dcterms:created>
  <dcterms:modified xsi:type="dcterms:W3CDTF">2023-08-02T09:41:03Z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2052-12.1.0.15120</vt:lpwstr>
  </property>
  <property fmtid="{D5CDD505-2E9C-101B-9397-08002B2CF9AE}" pid="3" name="ICV">
    <vt:lpwstr>F719836AAEAC460984A18671B7BA87B8_12</vt:lpwstr>
  </property>
</Properties>
</file>